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9"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48" d="100"/>
          <a:sy n="48" d="100"/>
        </p:scale>
        <p:origin x="1554" y="5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0DEFC23-4C90-4642-A1CA-DA866761EDB1}" type="datetimeFigureOut">
              <a:rPr lang="en-US" smtClean="0"/>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D8C3CA-D18B-41BC-BB4F-46FC5E8FD87D}" type="slidenum">
              <a:rPr lang="en-US" smtClean="0"/>
              <a:t>‹#›</a:t>
            </a:fld>
            <a:endParaRPr lang="en-US"/>
          </a:p>
        </p:txBody>
      </p:sp>
    </p:spTree>
    <p:extLst>
      <p:ext uri="{BB962C8B-B14F-4D97-AF65-F5344CB8AC3E}">
        <p14:creationId xmlns:p14="http://schemas.microsoft.com/office/powerpoint/2010/main" val="2786051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DEFC23-4C90-4642-A1CA-DA866761EDB1}" type="datetimeFigureOut">
              <a:rPr lang="en-US" smtClean="0"/>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D8C3CA-D18B-41BC-BB4F-46FC5E8FD87D}" type="slidenum">
              <a:rPr lang="en-US" smtClean="0"/>
              <a:t>‹#›</a:t>
            </a:fld>
            <a:endParaRPr lang="en-US"/>
          </a:p>
        </p:txBody>
      </p:sp>
    </p:spTree>
    <p:extLst>
      <p:ext uri="{BB962C8B-B14F-4D97-AF65-F5344CB8AC3E}">
        <p14:creationId xmlns:p14="http://schemas.microsoft.com/office/powerpoint/2010/main" val="3276714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DEFC23-4C90-4642-A1CA-DA866761EDB1}" type="datetimeFigureOut">
              <a:rPr lang="en-US" smtClean="0"/>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D8C3CA-D18B-41BC-BB4F-46FC5E8FD87D}" type="slidenum">
              <a:rPr lang="en-US" smtClean="0"/>
              <a:t>‹#›</a:t>
            </a:fld>
            <a:endParaRPr lang="en-US"/>
          </a:p>
        </p:txBody>
      </p:sp>
    </p:spTree>
    <p:extLst>
      <p:ext uri="{BB962C8B-B14F-4D97-AF65-F5344CB8AC3E}">
        <p14:creationId xmlns:p14="http://schemas.microsoft.com/office/powerpoint/2010/main" val="3750481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DEFC23-4C90-4642-A1CA-DA866761EDB1}" type="datetimeFigureOut">
              <a:rPr lang="en-US" smtClean="0"/>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D8C3CA-D18B-41BC-BB4F-46FC5E8FD87D}" type="slidenum">
              <a:rPr lang="en-US" smtClean="0"/>
              <a:t>‹#›</a:t>
            </a:fld>
            <a:endParaRPr lang="en-US"/>
          </a:p>
        </p:txBody>
      </p:sp>
    </p:spTree>
    <p:extLst>
      <p:ext uri="{BB962C8B-B14F-4D97-AF65-F5344CB8AC3E}">
        <p14:creationId xmlns:p14="http://schemas.microsoft.com/office/powerpoint/2010/main" val="2567229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DEFC23-4C90-4642-A1CA-DA866761EDB1}" type="datetimeFigureOut">
              <a:rPr lang="en-US" smtClean="0"/>
              <a:t>12/19/2022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D8C3CA-D18B-41BC-BB4F-46FC5E8FD87D}" type="slidenum">
              <a:rPr lang="en-US" smtClean="0"/>
              <a:t>‹#›</a:t>
            </a:fld>
            <a:endParaRPr lang="en-US"/>
          </a:p>
        </p:txBody>
      </p:sp>
    </p:spTree>
    <p:extLst>
      <p:ext uri="{BB962C8B-B14F-4D97-AF65-F5344CB8AC3E}">
        <p14:creationId xmlns:p14="http://schemas.microsoft.com/office/powerpoint/2010/main" val="1740249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0DEFC23-4C90-4642-A1CA-DA866761EDB1}" type="datetimeFigureOut">
              <a:rPr lang="en-US" smtClean="0"/>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D8C3CA-D18B-41BC-BB4F-46FC5E8FD87D}" type="slidenum">
              <a:rPr lang="en-US" smtClean="0"/>
              <a:t>‹#›</a:t>
            </a:fld>
            <a:endParaRPr lang="en-US"/>
          </a:p>
        </p:txBody>
      </p:sp>
    </p:spTree>
    <p:extLst>
      <p:ext uri="{BB962C8B-B14F-4D97-AF65-F5344CB8AC3E}">
        <p14:creationId xmlns:p14="http://schemas.microsoft.com/office/powerpoint/2010/main" val="2543683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0DEFC23-4C90-4642-A1CA-DA866761EDB1}" type="datetimeFigureOut">
              <a:rPr lang="en-US" smtClean="0"/>
              <a:t>12/19/2022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D8C3CA-D18B-41BC-BB4F-46FC5E8FD87D}" type="slidenum">
              <a:rPr lang="en-US" smtClean="0"/>
              <a:t>‹#›</a:t>
            </a:fld>
            <a:endParaRPr lang="en-US"/>
          </a:p>
        </p:txBody>
      </p:sp>
    </p:spTree>
    <p:extLst>
      <p:ext uri="{BB962C8B-B14F-4D97-AF65-F5344CB8AC3E}">
        <p14:creationId xmlns:p14="http://schemas.microsoft.com/office/powerpoint/2010/main" val="386168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0DEFC23-4C90-4642-A1CA-DA866761EDB1}" type="datetimeFigureOut">
              <a:rPr lang="en-US" smtClean="0"/>
              <a:t>12/19/2022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D8C3CA-D18B-41BC-BB4F-46FC5E8FD87D}" type="slidenum">
              <a:rPr lang="en-US" smtClean="0"/>
              <a:t>‹#›</a:t>
            </a:fld>
            <a:endParaRPr lang="en-US"/>
          </a:p>
        </p:txBody>
      </p:sp>
    </p:spTree>
    <p:extLst>
      <p:ext uri="{BB962C8B-B14F-4D97-AF65-F5344CB8AC3E}">
        <p14:creationId xmlns:p14="http://schemas.microsoft.com/office/powerpoint/2010/main" val="3679920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DEFC23-4C90-4642-A1CA-DA866761EDB1}" type="datetimeFigureOut">
              <a:rPr lang="en-US" smtClean="0"/>
              <a:t>12/19/2022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D8C3CA-D18B-41BC-BB4F-46FC5E8FD87D}" type="slidenum">
              <a:rPr lang="en-US" smtClean="0"/>
              <a:t>‹#›</a:t>
            </a:fld>
            <a:endParaRPr lang="en-US"/>
          </a:p>
        </p:txBody>
      </p:sp>
    </p:spTree>
    <p:extLst>
      <p:ext uri="{BB962C8B-B14F-4D97-AF65-F5344CB8AC3E}">
        <p14:creationId xmlns:p14="http://schemas.microsoft.com/office/powerpoint/2010/main" val="2133433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DEFC23-4C90-4642-A1CA-DA866761EDB1}" type="datetimeFigureOut">
              <a:rPr lang="en-US" smtClean="0"/>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D8C3CA-D18B-41BC-BB4F-46FC5E8FD87D}" type="slidenum">
              <a:rPr lang="en-US" smtClean="0"/>
              <a:t>‹#›</a:t>
            </a:fld>
            <a:endParaRPr lang="en-US"/>
          </a:p>
        </p:txBody>
      </p:sp>
    </p:spTree>
    <p:extLst>
      <p:ext uri="{BB962C8B-B14F-4D97-AF65-F5344CB8AC3E}">
        <p14:creationId xmlns:p14="http://schemas.microsoft.com/office/powerpoint/2010/main" val="2090431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DEFC23-4C90-4642-A1CA-DA866761EDB1}" type="datetimeFigureOut">
              <a:rPr lang="en-US" smtClean="0"/>
              <a:t>12/19/2022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D8C3CA-D18B-41BC-BB4F-46FC5E8FD87D}" type="slidenum">
              <a:rPr lang="en-US" smtClean="0"/>
              <a:t>‹#›</a:t>
            </a:fld>
            <a:endParaRPr lang="en-US"/>
          </a:p>
        </p:txBody>
      </p:sp>
    </p:spTree>
    <p:extLst>
      <p:ext uri="{BB962C8B-B14F-4D97-AF65-F5344CB8AC3E}">
        <p14:creationId xmlns:p14="http://schemas.microsoft.com/office/powerpoint/2010/main" val="2057164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DEFC23-4C90-4642-A1CA-DA866761EDB1}" type="datetimeFigureOut">
              <a:rPr lang="en-US" smtClean="0"/>
              <a:t>12/19/2022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D8C3CA-D18B-41BC-BB4F-46FC5E8FD87D}" type="slidenum">
              <a:rPr lang="en-US" smtClean="0"/>
              <a:t>‹#›</a:t>
            </a:fld>
            <a:endParaRPr lang="en-US"/>
          </a:p>
        </p:txBody>
      </p:sp>
    </p:spTree>
    <p:extLst>
      <p:ext uri="{BB962C8B-B14F-4D97-AF65-F5344CB8AC3E}">
        <p14:creationId xmlns:p14="http://schemas.microsoft.com/office/powerpoint/2010/main" val="33341010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3.png"/><Relationship Id="rId4" Type="http://schemas.openxmlformats.org/officeDocument/2006/relationships/image" Target="../media/image1.jpeg"/></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8660" cy="6858000"/>
          </a:xfrm>
          <a:prstGeom prst="rect">
            <a:avLst/>
          </a:prstGeom>
        </p:spPr>
      </p:pic>
      <p:sp>
        <p:nvSpPr>
          <p:cNvPr id="6" name="TextBox 5"/>
          <p:cNvSpPr txBox="1"/>
          <p:nvPr/>
        </p:nvSpPr>
        <p:spPr>
          <a:xfrm>
            <a:off x="1870635" y="2329242"/>
            <a:ext cx="8865247" cy="769441"/>
          </a:xfrm>
          <a:prstGeom prst="rect">
            <a:avLst/>
          </a:prstGeom>
          <a:noFill/>
        </p:spPr>
        <p:txBody>
          <a:bodyPr wrap="none" rtlCol="0">
            <a:spAutoFit/>
          </a:bodyPr>
          <a:lstStyle/>
          <a:p>
            <a:r>
              <a:rPr lang="en-US" sz="4400" dirty="0" smtClean="0">
                <a:latin typeface="Arial Rounded MT Bold" panose="020F0704030504030204" pitchFamily="34" charset="0"/>
              </a:rPr>
              <a:t>Movie Recommendation </a:t>
            </a:r>
            <a:r>
              <a:rPr lang="en-US" sz="4400" dirty="0" smtClean="0">
                <a:solidFill>
                  <a:srgbClr val="FF0000"/>
                </a:solidFill>
                <a:latin typeface="Arial Rounded MT Bold" panose="020F0704030504030204" pitchFamily="34" charset="0"/>
              </a:rPr>
              <a:t>System</a:t>
            </a:r>
            <a:endParaRPr lang="en-US" sz="4400" dirty="0">
              <a:solidFill>
                <a:srgbClr val="FF0000"/>
              </a:solidFill>
              <a:latin typeface="Arial Rounded MT Bold" panose="020F0704030504030204" pitchFamily="34" charset="0"/>
            </a:endParaRPr>
          </a:p>
        </p:txBody>
      </p:sp>
      <p:sp>
        <p:nvSpPr>
          <p:cNvPr id="15" name="TextBox 14"/>
          <p:cNvSpPr txBox="1"/>
          <p:nvPr/>
        </p:nvSpPr>
        <p:spPr>
          <a:xfrm>
            <a:off x="1964016" y="3355363"/>
            <a:ext cx="4527906" cy="1815882"/>
          </a:xfrm>
          <a:prstGeom prst="rect">
            <a:avLst/>
          </a:prstGeom>
          <a:noFill/>
        </p:spPr>
        <p:txBody>
          <a:bodyPr wrap="none" rtlCol="0">
            <a:spAutoFit/>
          </a:bodyPr>
          <a:lstStyle/>
          <a:p>
            <a:pPr>
              <a:lnSpc>
                <a:spcPct val="200000"/>
              </a:lnSpc>
            </a:pPr>
            <a:r>
              <a:rPr lang="en-US" sz="2800" dirty="0" smtClean="0">
                <a:latin typeface="Arial Rounded MT Bold" panose="020F0704030504030204" pitchFamily="34" charset="0"/>
              </a:rPr>
              <a:t>- </a:t>
            </a:r>
            <a:r>
              <a:rPr lang="en-US" sz="2800" smtClean="0">
                <a:latin typeface="Arial Rounded MT Bold" panose="020F0704030504030204" pitchFamily="34" charset="0"/>
              </a:rPr>
              <a:t>Mohamed Abdelrahman</a:t>
            </a:r>
            <a:endParaRPr lang="en-US" sz="2800" dirty="0" smtClean="0">
              <a:latin typeface="Arial Rounded MT Bold" panose="020F0704030504030204" pitchFamily="34" charset="0"/>
            </a:endParaRPr>
          </a:p>
          <a:p>
            <a:pPr>
              <a:lnSpc>
                <a:spcPct val="200000"/>
              </a:lnSpc>
            </a:pPr>
            <a:r>
              <a:rPr lang="en-US" sz="2800" dirty="0" smtClean="0">
                <a:latin typeface="Arial Rounded MT Bold" panose="020F0704030504030204" pitchFamily="34" charset="0"/>
              </a:rPr>
              <a:t>- Nada </a:t>
            </a:r>
            <a:r>
              <a:rPr lang="en-US" sz="2800" dirty="0" err="1" smtClean="0">
                <a:latin typeface="Arial Rounded MT Bold" panose="020F0704030504030204" pitchFamily="34" charset="0"/>
              </a:rPr>
              <a:t>Hamdi</a:t>
            </a:r>
            <a:endParaRPr lang="en-US" sz="2800" dirty="0" smtClean="0">
              <a:latin typeface="Arial Rounded MT Bold" panose="020F0704030504030204" pitchFamily="34" charset="0"/>
            </a:endParaRPr>
          </a:p>
        </p:txBody>
      </p:sp>
      <p:sp>
        <p:nvSpPr>
          <p:cNvPr id="16" name="TextBox 15"/>
          <p:cNvSpPr txBox="1"/>
          <p:nvPr/>
        </p:nvSpPr>
        <p:spPr>
          <a:xfrm>
            <a:off x="6491922" y="3477275"/>
            <a:ext cx="2945230" cy="1815882"/>
          </a:xfrm>
          <a:prstGeom prst="rect">
            <a:avLst/>
          </a:prstGeom>
          <a:noFill/>
        </p:spPr>
        <p:txBody>
          <a:bodyPr wrap="none" rtlCol="0">
            <a:spAutoFit/>
          </a:bodyPr>
          <a:lstStyle/>
          <a:p>
            <a:pPr>
              <a:lnSpc>
                <a:spcPct val="200000"/>
              </a:lnSpc>
            </a:pPr>
            <a:r>
              <a:rPr lang="en-US" sz="2800" dirty="0" smtClean="0">
                <a:latin typeface="Arial Rounded MT Bold" panose="020F0704030504030204" pitchFamily="34" charset="0"/>
              </a:rPr>
              <a:t>- Mai </a:t>
            </a:r>
            <a:r>
              <a:rPr lang="en-US" sz="2800" dirty="0" err="1" smtClean="0">
                <a:latin typeface="Arial Rounded MT Bold" panose="020F0704030504030204" pitchFamily="34" charset="0"/>
              </a:rPr>
              <a:t>Abdallah</a:t>
            </a:r>
            <a:endParaRPr lang="en-US" sz="2800" dirty="0" smtClean="0">
              <a:latin typeface="Arial Rounded MT Bold" panose="020F0704030504030204" pitchFamily="34" charset="0"/>
            </a:endParaRPr>
          </a:p>
          <a:p>
            <a:pPr>
              <a:lnSpc>
                <a:spcPct val="200000"/>
              </a:lnSpc>
            </a:pPr>
            <a:r>
              <a:rPr lang="en-US" sz="2800" dirty="0" smtClean="0">
                <a:latin typeface="Arial Rounded MT Bold" panose="020F0704030504030204" pitchFamily="34" charset="0"/>
              </a:rPr>
              <a:t>- </a:t>
            </a:r>
            <a:r>
              <a:rPr lang="en-US" sz="2800" smtClean="0">
                <a:latin typeface="Arial Rounded MT Bold" panose="020F0704030504030204" pitchFamily="34" charset="0"/>
              </a:rPr>
              <a:t>Marwan Sayed</a:t>
            </a:r>
            <a:endParaRPr lang="en-US" sz="2800" dirty="0" smtClean="0">
              <a:latin typeface="Arial Rounded MT Bold" panose="020F0704030504030204" pitchFamily="34" charset="0"/>
            </a:endParaRPr>
          </a:p>
        </p:txBody>
      </p:sp>
      <p:sp>
        <p:nvSpPr>
          <p:cNvPr id="17" name="TextBox 16"/>
          <p:cNvSpPr txBox="1"/>
          <p:nvPr/>
        </p:nvSpPr>
        <p:spPr>
          <a:xfrm>
            <a:off x="4018645" y="5427925"/>
            <a:ext cx="4218379" cy="954107"/>
          </a:xfrm>
          <a:prstGeom prst="rect">
            <a:avLst/>
          </a:prstGeom>
          <a:noFill/>
        </p:spPr>
        <p:txBody>
          <a:bodyPr wrap="square" rtlCol="0">
            <a:spAutoFit/>
          </a:bodyPr>
          <a:lstStyle/>
          <a:p>
            <a:r>
              <a:rPr lang="en-US" sz="2800" dirty="0" smtClean="0">
                <a:latin typeface="Arial Rounded MT Bold" panose="020F0704030504030204" pitchFamily="34" charset="0"/>
              </a:rPr>
              <a:t>- Abdelhady Mohamed</a:t>
            </a:r>
          </a:p>
          <a:p>
            <a:endParaRPr lang="en-US" sz="2800" dirty="0"/>
          </a:p>
        </p:txBody>
      </p:sp>
    </p:spTree>
    <p:extLst>
      <p:ext uri="{BB962C8B-B14F-4D97-AF65-F5344CB8AC3E}">
        <p14:creationId xmlns:p14="http://schemas.microsoft.com/office/powerpoint/2010/main" val="107528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grpSp>
        <p:nvGrpSpPr>
          <p:cNvPr id="4" name="Group 3"/>
          <p:cNvGrpSpPr/>
          <p:nvPr/>
        </p:nvGrpSpPr>
        <p:grpSpPr>
          <a:xfrm>
            <a:off x="2621096" y="1231769"/>
            <a:ext cx="6943148" cy="3091591"/>
            <a:chOff x="2315215" y="1575860"/>
            <a:chExt cx="6943148" cy="3091591"/>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5215" y="1575860"/>
              <a:ext cx="6943148" cy="3091591"/>
            </a:xfrm>
            <a:prstGeom prst="rect">
              <a:avLst/>
            </a:prstGeom>
          </p:spPr>
        </p:pic>
        <p:sp>
          <p:nvSpPr>
            <p:cNvPr id="9" name="TextBox 8"/>
            <p:cNvSpPr txBox="1"/>
            <p:nvPr/>
          </p:nvSpPr>
          <p:spPr>
            <a:xfrm>
              <a:off x="4523846" y="2364962"/>
              <a:ext cx="2881257" cy="1200329"/>
            </a:xfrm>
            <a:prstGeom prst="rect">
              <a:avLst/>
            </a:prstGeom>
            <a:noFill/>
          </p:spPr>
          <p:txBody>
            <a:bodyPr wrap="square" rtlCol="0">
              <a:spAutoFit/>
            </a:bodyPr>
            <a:lstStyle/>
            <a:p>
              <a:pPr algn="ctr"/>
              <a:r>
                <a:rPr lang="en-US" sz="7200" b="1" dirty="0" smtClean="0">
                  <a:solidFill>
                    <a:schemeClr val="bg1"/>
                  </a:solidFill>
                </a:rPr>
                <a:t>Now…</a:t>
              </a:r>
              <a:endParaRPr lang="en-US" sz="7200" b="1" dirty="0" smtClean="0">
                <a:solidFill>
                  <a:schemeClr val="bg1"/>
                </a:solidFill>
              </a:endParaRPr>
            </a:p>
          </p:txBody>
        </p:sp>
      </p:grpSp>
      <p:sp>
        <p:nvSpPr>
          <p:cNvPr id="8" name="TextBox 7"/>
          <p:cNvSpPr txBox="1"/>
          <p:nvPr/>
        </p:nvSpPr>
        <p:spPr>
          <a:xfrm>
            <a:off x="1055400" y="4365181"/>
            <a:ext cx="10081201" cy="1569660"/>
          </a:xfrm>
          <a:prstGeom prst="rect">
            <a:avLst/>
          </a:prstGeom>
          <a:noFill/>
        </p:spPr>
        <p:txBody>
          <a:bodyPr wrap="square" rtlCol="0">
            <a:spAutoFit/>
          </a:bodyPr>
          <a:lstStyle/>
          <a:p>
            <a:pPr algn="ctr"/>
            <a:r>
              <a:rPr lang="en-US" sz="4800" b="1" dirty="0" smtClean="0"/>
              <a:t>We searched for a dataset that</a:t>
            </a:r>
          </a:p>
          <a:p>
            <a:pPr algn="ctr"/>
            <a:r>
              <a:rPr lang="en-US" sz="4800" b="1" dirty="0" smtClean="0"/>
              <a:t>satisfy our needs</a:t>
            </a:r>
          </a:p>
        </p:txBody>
      </p:sp>
    </p:spTree>
    <p:extLst>
      <p:ext uri="{BB962C8B-B14F-4D97-AF65-F5344CB8AC3E}">
        <p14:creationId xmlns:p14="http://schemas.microsoft.com/office/powerpoint/2010/main" val="307145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pic>
        <p:nvPicPr>
          <p:cNvPr id="7" name="Picture 6"/>
          <p:cNvPicPr>
            <a:picLocks noChangeAspect="1"/>
          </p:cNvPicPr>
          <p:nvPr/>
        </p:nvPicPr>
        <p:blipFill rotWithShape="1">
          <a:blip r:embed="rId3"/>
          <a:srcRect l="92" t="12907" r="2587" b="21060"/>
          <a:stretch/>
        </p:blipFill>
        <p:spPr>
          <a:xfrm>
            <a:off x="1923961" y="2077278"/>
            <a:ext cx="8337415" cy="3180522"/>
          </a:xfrm>
          <a:prstGeom prst="rect">
            <a:avLst/>
          </a:prstGeom>
          <a:ln>
            <a:noFill/>
          </a:ln>
          <a:effectLst>
            <a:outerShdw blurRad="190500" algn="tl" rotWithShape="0">
              <a:srgbClr val="000000">
                <a:alpha val="70000"/>
              </a:srgbClr>
            </a:outerShdw>
          </a:effectLst>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9272" y="1120392"/>
            <a:ext cx="3106795" cy="410233"/>
          </a:xfrm>
          <a:prstGeom prst="rect">
            <a:avLst/>
          </a:prstGeom>
        </p:spPr>
      </p:pic>
      <p:sp>
        <p:nvSpPr>
          <p:cNvPr id="11" name="TextBox 10"/>
          <p:cNvSpPr txBox="1"/>
          <p:nvPr/>
        </p:nvSpPr>
        <p:spPr>
          <a:xfrm>
            <a:off x="706039" y="301728"/>
            <a:ext cx="5078535" cy="523220"/>
          </a:xfrm>
          <a:prstGeom prst="rect">
            <a:avLst/>
          </a:prstGeom>
          <a:noFill/>
        </p:spPr>
        <p:txBody>
          <a:bodyPr wrap="square" rtlCol="0">
            <a:spAutoFit/>
          </a:bodyPr>
          <a:lstStyle/>
          <a:p>
            <a:r>
              <a:rPr lang="en-US" sz="2800" dirty="0" smtClean="0">
                <a:solidFill>
                  <a:schemeClr val="bg1"/>
                </a:solidFill>
                <a:latin typeface="Arial Rounded MT Bold" panose="020F0704030504030204" pitchFamily="34" charset="0"/>
              </a:rPr>
              <a:t>Dataset</a:t>
            </a:r>
            <a:endParaRPr lang="en-US" sz="28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3544832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pic>
        <p:nvPicPr>
          <p:cNvPr id="2" name="Picture 1"/>
          <p:cNvPicPr>
            <a:picLocks noChangeAspect="1"/>
          </p:cNvPicPr>
          <p:nvPr/>
        </p:nvPicPr>
        <p:blipFill rotWithShape="1">
          <a:blip r:embed="rId3"/>
          <a:srcRect l="22093" t="33288" r="23212" b="7474"/>
          <a:stretch/>
        </p:blipFill>
        <p:spPr>
          <a:xfrm>
            <a:off x="2534460" y="1262270"/>
            <a:ext cx="7116419" cy="4333461"/>
          </a:xfrm>
          <a:prstGeom prst="rect">
            <a:avLst/>
          </a:prstGeom>
          <a:ln>
            <a:noFill/>
          </a:ln>
          <a:effectLst>
            <a:outerShdw blurRad="190500" algn="tl" rotWithShape="0">
              <a:srgbClr val="000000">
                <a:alpha val="70000"/>
              </a:srgbClr>
            </a:outerShdw>
          </a:effectLst>
        </p:spPr>
      </p:pic>
      <p:sp>
        <p:nvSpPr>
          <p:cNvPr id="8" name="TextBox 7"/>
          <p:cNvSpPr txBox="1"/>
          <p:nvPr/>
        </p:nvSpPr>
        <p:spPr>
          <a:xfrm>
            <a:off x="706039" y="301728"/>
            <a:ext cx="5078535" cy="523220"/>
          </a:xfrm>
          <a:prstGeom prst="rect">
            <a:avLst/>
          </a:prstGeom>
          <a:noFill/>
        </p:spPr>
        <p:txBody>
          <a:bodyPr wrap="square" rtlCol="0">
            <a:spAutoFit/>
          </a:bodyPr>
          <a:lstStyle/>
          <a:p>
            <a:r>
              <a:rPr lang="en-US" sz="2800" dirty="0" smtClean="0">
                <a:solidFill>
                  <a:schemeClr val="bg1"/>
                </a:solidFill>
                <a:latin typeface="Arial Rounded MT Bold" panose="020F0704030504030204" pitchFamily="34" charset="0"/>
              </a:rPr>
              <a:t>Dataset</a:t>
            </a:r>
            <a:endParaRPr lang="en-US" sz="28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5652756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pic>
        <p:nvPicPr>
          <p:cNvPr id="2" name="Picture 1"/>
          <p:cNvPicPr>
            <a:picLocks noChangeAspect="1"/>
          </p:cNvPicPr>
          <p:nvPr/>
        </p:nvPicPr>
        <p:blipFill rotWithShape="1">
          <a:blip r:embed="rId3"/>
          <a:srcRect l="22093" t="33288" r="23212" b="7474"/>
          <a:stretch/>
        </p:blipFill>
        <p:spPr>
          <a:xfrm>
            <a:off x="2534460" y="1262270"/>
            <a:ext cx="7116419" cy="4333461"/>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rotWithShape="1">
          <a:blip r:embed="rId4"/>
          <a:srcRect l="8343" t="21060" r="26726" b="13179"/>
          <a:stretch/>
        </p:blipFill>
        <p:spPr>
          <a:xfrm>
            <a:off x="2305879" y="1243645"/>
            <a:ext cx="7752504" cy="4414368"/>
          </a:xfrm>
          <a:prstGeom prst="rect">
            <a:avLst/>
          </a:prstGeom>
          <a:ln>
            <a:noFill/>
          </a:ln>
          <a:effectLst>
            <a:outerShdw blurRad="190500" algn="tl" rotWithShape="0">
              <a:srgbClr val="000000">
                <a:alpha val="70000"/>
              </a:srgbClr>
            </a:outerShdw>
          </a:effectLst>
        </p:spPr>
      </p:pic>
      <p:sp>
        <p:nvSpPr>
          <p:cNvPr id="8" name="TextBox 7"/>
          <p:cNvSpPr txBox="1"/>
          <p:nvPr/>
        </p:nvSpPr>
        <p:spPr>
          <a:xfrm>
            <a:off x="706039" y="301728"/>
            <a:ext cx="5078535" cy="523220"/>
          </a:xfrm>
          <a:prstGeom prst="rect">
            <a:avLst/>
          </a:prstGeom>
          <a:noFill/>
        </p:spPr>
        <p:txBody>
          <a:bodyPr wrap="square" rtlCol="0">
            <a:spAutoFit/>
          </a:bodyPr>
          <a:lstStyle/>
          <a:p>
            <a:r>
              <a:rPr lang="en-US" sz="2800" dirty="0" smtClean="0">
                <a:solidFill>
                  <a:schemeClr val="bg1"/>
                </a:solidFill>
                <a:latin typeface="Arial Rounded MT Bold" panose="020F0704030504030204" pitchFamily="34" charset="0"/>
              </a:rPr>
              <a:t>Dataset</a:t>
            </a:r>
            <a:endParaRPr lang="en-US" sz="28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11088258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4" name="TextBox 3"/>
          <p:cNvSpPr txBox="1"/>
          <p:nvPr/>
        </p:nvSpPr>
        <p:spPr>
          <a:xfrm>
            <a:off x="1362021" y="3441851"/>
            <a:ext cx="9809562" cy="2677656"/>
          </a:xfrm>
          <a:prstGeom prst="rect">
            <a:avLst/>
          </a:prstGeom>
          <a:noFill/>
        </p:spPr>
        <p:txBody>
          <a:bodyPr wrap="square" rtlCol="0">
            <a:spAutoFit/>
          </a:bodyPr>
          <a:lstStyle/>
          <a:p>
            <a:r>
              <a:rPr lang="en-US" sz="2800" dirty="0" smtClean="0">
                <a:latin typeface="Arial Rounded MT Bold" panose="020F0704030504030204" pitchFamily="34" charset="0"/>
              </a:rPr>
              <a:t>Columns we are interested in:</a:t>
            </a:r>
          </a:p>
          <a:p>
            <a:pPr fontAlgn="base"/>
            <a:endParaRPr lang="en-US" sz="2800" dirty="0" smtClean="0">
              <a:latin typeface="Arial Rounded MT Bold" panose="020F0704030504030204" pitchFamily="34" charset="0"/>
            </a:endParaRPr>
          </a:p>
          <a:p>
            <a:pPr fontAlgn="base"/>
            <a:r>
              <a:rPr lang="en-US" sz="2800" dirty="0" smtClean="0">
                <a:latin typeface="Arial Rounded MT Bold" panose="020F0704030504030204" pitchFamily="34" charset="0"/>
              </a:rPr>
              <a:t>	Id,</a:t>
            </a:r>
            <a:r>
              <a:rPr lang="en-US" sz="2800" dirty="0" smtClean="0">
                <a:latin typeface="Arial Rounded MT Bold" panose="020F0704030504030204" pitchFamily="34" charset="0"/>
              </a:rPr>
              <a:t> title, overview, </a:t>
            </a:r>
            <a:r>
              <a:rPr lang="en-US" sz="2800" dirty="0" err="1" smtClean="0">
                <a:latin typeface="Arial Rounded MT Bold" panose="020F0704030504030204" pitchFamily="34" charset="0"/>
              </a:rPr>
              <a:t>release_date</a:t>
            </a:r>
            <a:r>
              <a:rPr lang="en-US" sz="2800" dirty="0" smtClean="0">
                <a:latin typeface="Arial Rounded MT Bold" panose="020F0704030504030204" pitchFamily="34" charset="0"/>
              </a:rPr>
              <a:t>, 	</a:t>
            </a:r>
            <a:r>
              <a:rPr lang="en-US" sz="2800" dirty="0" err="1" smtClean="0">
                <a:latin typeface="Arial Rounded MT Bold" panose="020F0704030504030204" pitchFamily="34" charset="0"/>
              </a:rPr>
              <a:t>spoken_languages</a:t>
            </a:r>
            <a:r>
              <a:rPr lang="en-US" sz="2800" dirty="0" smtClean="0">
                <a:latin typeface="Arial Rounded MT Bold" panose="020F0704030504030204" pitchFamily="34" charset="0"/>
              </a:rPr>
              <a:t>, keywords, </a:t>
            </a:r>
            <a:r>
              <a:rPr lang="en-US" sz="2800" dirty="0" err="1" smtClean="0">
                <a:latin typeface="Arial Rounded MT Bold" panose="020F0704030504030204" pitchFamily="34" charset="0"/>
              </a:rPr>
              <a:t>vote_average</a:t>
            </a:r>
            <a:r>
              <a:rPr lang="en-US" sz="2800" dirty="0" smtClean="0">
                <a:latin typeface="Arial Rounded MT Bold" panose="020F0704030504030204" pitchFamily="34" charset="0"/>
              </a:rPr>
              <a:t>, crew, 	cast</a:t>
            </a:r>
          </a:p>
          <a:p>
            <a:endParaRPr lang="en-US" sz="2800" dirty="0">
              <a:latin typeface="Arial Rounded MT Bold" panose="020F0704030504030204" pitchFamily="34" charset="0"/>
            </a:endParaRPr>
          </a:p>
        </p:txBody>
      </p:sp>
      <p:sp>
        <p:nvSpPr>
          <p:cNvPr id="7" name="TextBox 6"/>
          <p:cNvSpPr txBox="1"/>
          <p:nvPr/>
        </p:nvSpPr>
        <p:spPr>
          <a:xfrm>
            <a:off x="706039" y="301728"/>
            <a:ext cx="5078535" cy="523220"/>
          </a:xfrm>
          <a:prstGeom prst="rect">
            <a:avLst/>
          </a:prstGeom>
          <a:noFill/>
        </p:spPr>
        <p:txBody>
          <a:bodyPr wrap="square" rtlCol="0">
            <a:spAutoFit/>
          </a:bodyPr>
          <a:lstStyle/>
          <a:p>
            <a:r>
              <a:rPr lang="en-US" sz="2800" dirty="0" smtClean="0">
                <a:solidFill>
                  <a:schemeClr val="bg1"/>
                </a:solidFill>
                <a:latin typeface="Arial Rounded MT Bold" panose="020F0704030504030204" pitchFamily="34" charset="0"/>
              </a:rPr>
              <a:t>Dataset</a:t>
            </a:r>
            <a:endParaRPr lang="en-US" sz="2800" dirty="0">
              <a:solidFill>
                <a:schemeClr val="bg1"/>
              </a:solidFill>
              <a:latin typeface="Arial Rounded MT Bold" panose="020F0704030504030204" pitchFamily="34" charset="0"/>
            </a:endParaRPr>
          </a:p>
        </p:txBody>
      </p:sp>
      <p:pic>
        <p:nvPicPr>
          <p:cNvPr id="8" name="Picture 7"/>
          <p:cNvPicPr>
            <a:picLocks noChangeAspect="1"/>
          </p:cNvPicPr>
          <p:nvPr/>
        </p:nvPicPr>
        <p:blipFill rotWithShape="1">
          <a:blip r:embed="rId3"/>
          <a:srcRect l="16440" t="48777" r="49949" b="41169"/>
          <a:stretch/>
        </p:blipFill>
        <p:spPr>
          <a:xfrm>
            <a:off x="1620438" y="2057322"/>
            <a:ext cx="7682588" cy="1292071"/>
          </a:xfrm>
          <a:prstGeom prst="rect">
            <a:avLst/>
          </a:prstGeom>
        </p:spPr>
      </p:pic>
      <p:sp>
        <p:nvSpPr>
          <p:cNvPr id="9" name="TextBox 8"/>
          <p:cNvSpPr txBox="1"/>
          <p:nvPr/>
        </p:nvSpPr>
        <p:spPr>
          <a:xfrm>
            <a:off x="1362020" y="1431235"/>
            <a:ext cx="3806327" cy="584775"/>
          </a:xfrm>
          <a:prstGeom prst="rect">
            <a:avLst/>
          </a:prstGeom>
          <a:noFill/>
        </p:spPr>
        <p:txBody>
          <a:bodyPr wrap="square" rtlCol="0">
            <a:spAutoFit/>
          </a:bodyPr>
          <a:lstStyle/>
          <a:p>
            <a:r>
              <a:rPr lang="en-US" sz="3200" dirty="0" smtClean="0">
                <a:latin typeface="Arial Rounded MT Bold" panose="020F0704030504030204" pitchFamily="34" charset="0"/>
              </a:rPr>
              <a:t>- Import dataset</a:t>
            </a:r>
            <a:endParaRPr lang="en-US" sz="3200" dirty="0">
              <a:latin typeface="Arial Rounded MT Bold" panose="020F0704030504030204" pitchFamily="34" charset="0"/>
            </a:endParaRPr>
          </a:p>
        </p:txBody>
      </p:sp>
    </p:spTree>
    <p:extLst>
      <p:ext uri="{BB962C8B-B14F-4D97-AF65-F5344CB8AC3E}">
        <p14:creationId xmlns:p14="http://schemas.microsoft.com/office/powerpoint/2010/main" val="286402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4" name="TextBox 3"/>
          <p:cNvSpPr txBox="1"/>
          <p:nvPr/>
        </p:nvSpPr>
        <p:spPr>
          <a:xfrm>
            <a:off x="1342143" y="1732320"/>
            <a:ext cx="9809562" cy="954107"/>
          </a:xfrm>
          <a:prstGeom prst="rect">
            <a:avLst/>
          </a:prstGeom>
          <a:noFill/>
        </p:spPr>
        <p:txBody>
          <a:bodyPr wrap="square" rtlCol="0">
            <a:spAutoFit/>
          </a:bodyPr>
          <a:lstStyle/>
          <a:p>
            <a:r>
              <a:rPr lang="en-US" sz="2800" dirty="0" smtClean="0">
                <a:latin typeface="Arial Rounded MT Bold" panose="020F0704030504030204" pitchFamily="34" charset="0"/>
              </a:rPr>
              <a:t>Columns we are interested in:</a:t>
            </a:r>
          </a:p>
          <a:p>
            <a:endParaRPr lang="en-US" sz="2800" dirty="0">
              <a:latin typeface="Arial Rounded MT Bold" panose="020F0704030504030204" pitchFamily="34" charset="0"/>
            </a:endParaRPr>
          </a:p>
        </p:txBody>
      </p:sp>
      <p:sp>
        <p:nvSpPr>
          <p:cNvPr id="7" name="TextBox 6"/>
          <p:cNvSpPr txBox="1"/>
          <p:nvPr/>
        </p:nvSpPr>
        <p:spPr>
          <a:xfrm>
            <a:off x="706039" y="301728"/>
            <a:ext cx="5078535" cy="523220"/>
          </a:xfrm>
          <a:prstGeom prst="rect">
            <a:avLst/>
          </a:prstGeom>
          <a:noFill/>
        </p:spPr>
        <p:txBody>
          <a:bodyPr wrap="square" rtlCol="0">
            <a:spAutoFit/>
          </a:bodyPr>
          <a:lstStyle/>
          <a:p>
            <a:r>
              <a:rPr lang="en-US" sz="2800" dirty="0" smtClean="0">
                <a:solidFill>
                  <a:schemeClr val="bg1"/>
                </a:solidFill>
                <a:latin typeface="Arial Rounded MT Bold" panose="020F0704030504030204" pitchFamily="34" charset="0"/>
              </a:rPr>
              <a:t>Dataset</a:t>
            </a:r>
            <a:endParaRPr lang="en-US" sz="2800" dirty="0">
              <a:solidFill>
                <a:schemeClr val="bg1"/>
              </a:solidFill>
              <a:latin typeface="Arial Rounded MT Bold" panose="020F0704030504030204" pitchFamily="34" charset="0"/>
            </a:endParaRPr>
          </a:p>
        </p:txBody>
      </p:sp>
      <p:pic>
        <p:nvPicPr>
          <p:cNvPr id="2" name="Picture 1"/>
          <p:cNvPicPr>
            <a:picLocks noChangeAspect="1"/>
          </p:cNvPicPr>
          <p:nvPr/>
        </p:nvPicPr>
        <p:blipFill rotWithShape="1">
          <a:blip r:embed="rId3"/>
          <a:srcRect l="16593" t="55571" r="19852" b="33016"/>
          <a:stretch/>
        </p:blipFill>
        <p:spPr>
          <a:xfrm>
            <a:off x="1510747" y="2686427"/>
            <a:ext cx="8987303" cy="907372"/>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rotWithShape="1">
          <a:blip r:embed="rId4"/>
          <a:srcRect l="16287" t="58016" r="9616" b="16712"/>
          <a:stretch/>
        </p:blipFill>
        <p:spPr>
          <a:xfrm>
            <a:off x="1272191" y="3932313"/>
            <a:ext cx="9640958" cy="184867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27696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4" name="TextBox 3"/>
          <p:cNvSpPr txBox="1"/>
          <p:nvPr/>
        </p:nvSpPr>
        <p:spPr>
          <a:xfrm>
            <a:off x="1342143" y="1732320"/>
            <a:ext cx="9809562" cy="954107"/>
          </a:xfrm>
          <a:prstGeom prst="rect">
            <a:avLst/>
          </a:prstGeom>
          <a:noFill/>
        </p:spPr>
        <p:txBody>
          <a:bodyPr wrap="square" rtlCol="0">
            <a:spAutoFit/>
          </a:bodyPr>
          <a:lstStyle/>
          <a:p>
            <a:r>
              <a:rPr lang="en-US" sz="2800" dirty="0" smtClean="0">
                <a:latin typeface="Arial Rounded MT Bold" panose="020F0704030504030204" pitchFamily="34" charset="0"/>
              </a:rPr>
              <a:t>Data samples :-</a:t>
            </a:r>
          </a:p>
          <a:p>
            <a:endParaRPr lang="en-US" sz="2800" dirty="0">
              <a:latin typeface="Arial Rounded MT Bold" panose="020F0704030504030204" pitchFamily="34" charset="0"/>
            </a:endParaRPr>
          </a:p>
        </p:txBody>
      </p:sp>
      <p:sp>
        <p:nvSpPr>
          <p:cNvPr id="7" name="TextBox 6"/>
          <p:cNvSpPr txBox="1"/>
          <p:nvPr/>
        </p:nvSpPr>
        <p:spPr>
          <a:xfrm>
            <a:off x="706039" y="301728"/>
            <a:ext cx="5078535" cy="523220"/>
          </a:xfrm>
          <a:prstGeom prst="rect">
            <a:avLst/>
          </a:prstGeom>
          <a:noFill/>
        </p:spPr>
        <p:txBody>
          <a:bodyPr wrap="square" rtlCol="0">
            <a:spAutoFit/>
          </a:bodyPr>
          <a:lstStyle/>
          <a:p>
            <a:r>
              <a:rPr lang="en-US" sz="2800" dirty="0" smtClean="0">
                <a:solidFill>
                  <a:schemeClr val="bg1"/>
                </a:solidFill>
                <a:latin typeface="Arial Rounded MT Bold" panose="020F0704030504030204" pitchFamily="34" charset="0"/>
              </a:rPr>
              <a:t>Dataset</a:t>
            </a:r>
            <a:endParaRPr lang="en-US" sz="2800" dirty="0">
              <a:solidFill>
                <a:schemeClr val="bg1"/>
              </a:solidFill>
              <a:latin typeface="Arial Rounded MT Bold" panose="020F0704030504030204" pitchFamily="34" charset="0"/>
            </a:endParaRPr>
          </a:p>
        </p:txBody>
      </p:sp>
      <p:sp>
        <p:nvSpPr>
          <p:cNvPr id="8" name="Rectangle 7"/>
          <p:cNvSpPr/>
          <p:nvPr/>
        </p:nvSpPr>
        <p:spPr>
          <a:xfrm>
            <a:off x="1722783" y="2686427"/>
            <a:ext cx="8746435" cy="28154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smtClean="0"/>
              <a:t>Cast: [{"</a:t>
            </a:r>
            <a:r>
              <a:rPr lang="en-US" sz="2800" b="1" dirty="0" err="1" smtClean="0"/>
              <a:t>cast_id</a:t>
            </a:r>
            <a:r>
              <a:rPr lang="en-US" sz="2800" b="1" dirty="0" smtClean="0"/>
              <a:t>": 242, "character": "Jake Sully", "</a:t>
            </a:r>
            <a:r>
              <a:rPr lang="en-US" sz="2800" b="1" dirty="0" err="1" smtClean="0"/>
              <a:t>credit_id</a:t>
            </a:r>
            <a:r>
              <a:rPr lang="en-US" sz="2800" b="1" dirty="0" smtClean="0"/>
              <a:t>": "5602a8a7c3a3685532001c9a", "gender": 2, "id": 65731, "name": </a:t>
            </a:r>
            <a:r>
              <a:rPr lang="en-US" sz="2800" b="1" dirty="0" smtClean="0">
                <a:solidFill>
                  <a:srgbClr val="FF0000"/>
                </a:solidFill>
              </a:rPr>
              <a:t>"Sam Worthington"</a:t>
            </a:r>
            <a:r>
              <a:rPr lang="en-US" sz="2800" b="1" dirty="0" smtClean="0"/>
              <a:t>, "order": 0}, {"</a:t>
            </a:r>
            <a:r>
              <a:rPr lang="en-US" sz="2800" b="1" dirty="0" err="1" smtClean="0"/>
              <a:t>cast_id</a:t>
            </a:r>
            <a:r>
              <a:rPr lang="en-US" sz="2800" b="1" dirty="0" smtClean="0"/>
              <a:t>": 3, "character": "</a:t>
            </a:r>
            <a:r>
              <a:rPr lang="en-US" sz="2800" b="1" dirty="0" err="1" smtClean="0"/>
              <a:t>Neytiri</a:t>
            </a:r>
            <a:r>
              <a:rPr lang="en-US" sz="2800" b="1" dirty="0" smtClean="0"/>
              <a:t>", "</a:t>
            </a:r>
            <a:r>
              <a:rPr lang="en-US" sz="2800" b="1" dirty="0" err="1" smtClean="0"/>
              <a:t>credit_id</a:t>
            </a:r>
            <a:r>
              <a:rPr lang="en-US" sz="2800" b="1" dirty="0" smtClean="0"/>
              <a:t>": "52fe48009251416c750ac9cb", "gender": 1, "id": 8691, "name": </a:t>
            </a:r>
            <a:r>
              <a:rPr lang="en-US" sz="2800" b="1" dirty="0" smtClean="0">
                <a:solidFill>
                  <a:srgbClr val="FF0000"/>
                </a:solidFill>
              </a:rPr>
              <a:t>"Zoe Saldana"</a:t>
            </a:r>
            <a:r>
              <a:rPr lang="en-US" sz="2800" b="1" dirty="0" smtClean="0"/>
              <a:t>, "order": 1}]</a:t>
            </a:r>
            <a:endParaRPr lang="en-US" sz="2800" b="1" dirty="0"/>
          </a:p>
        </p:txBody>
      </p:sp>
    </p:spTree>
    <p:extLst>
      <p:ext uri="{BB962C8B-B14F-4D97-AF65-F5344CB8AC3E}">
        <p14:creationId xmlns:p14="http://schemas.microsoft.com/office/powerpoint/2010/main" val="1476068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4" name="TextBox 3"/>
          <p:cNvSpPr txBox="1"/>
          <p:nvPr/>
        </p:nvSpPr>
        <p:spPr>
          <a:xfrm>
            <a:off x="1342143" y="1732320"/>
            <a:ext cx="9809562" cy="954107"/>
          </a:xfrm>
          <a:prstGeom prst="rect">
            <a:avLst/>
          </a:prstGeom>
          <a:noFill/>
        </p:spPr>
        <p:txBody>
          <a:bodyPr wrap="square" rtlCol="0">
            <a:spAutoFit/>
          </a:bodyPr>
          <a:lstStyle/>
          <a:p>
            <a:r>
              <a:rPr lang="en-US" sz="2800" dirty="0" smtClean="0">
                <a:latin typeface="Arial Rounded MT Bold" panose="020F0704030504030204" pitchFamily="34" charset="0"/>
              </a:rPr>
              <a:t>Data samples :-</a:t>
            </a:r>
          </a:p>
          <a:p>
            <a:endParaRPr lang="en-US" sz="2800" dirty="0">
              <a:latin typeface="Arial Rounded MT Bold" panose="020F0704030504030204" pitchFamily="34" charset="0"/>
            </a:endParaRPr>
          </a:p>
        </p:txBody>
      </p:sp>
      <p:sp>
        <p:nvSpPr>
          <p:cNvPr id="7" name="TextBox 6"/>
          <p:cNvSpPr txBox="1"/>
          <p:nvPr/>
        </p:nvSpPr>
        <p:spPr>
          <a:xfrm>
            <a:off x="706039" y="301728"/>
            <a:ext cx="5078535" cy="523220"/>
          </a:xfrm>
          <a:prstGeom prst="rect">
            <a:avLst/>
          </a:prstGeom>
          <a:noFill/>
        </p:spPr>
        <p:txBody>
          <a:bodyPr wrap="square" rtlCol="0">
            <a:spAutoFit/>
          </a:bodyPr>
          <a:lstStyle/>
          <a:p>
            <a:r>
              <a:rPr lang="en-US" sz="2800" dirty="0" smtClean="0">
                <a:solidFill>
                  <a:schemeClr val="bg1"/>
                </a:solidFill>
                <a:latin typeface="Arial Rounded MT Bold" panose="020F0704030504030204" pitchFamily="34" charset="0"/>
              </a:rPr>
              <a:t>Dataset</a:t>
            </a:r>
            <a:endParaRPr lang="en-US" sz="2800" dirty="0">
              <a:solidFill>
                <a:schemeClr val="bg1"/>
              </a:solidFill>
              <a:latin typeface="Arial Rounded MT Bold" panose="020F0704030504030204" pitchFamily="34" charset="0"/>
            </a:endParaRPr>
          </a:p>
        </p:txBody>
      </p:sp>
      <p:sp>
        <p:nvSpPr>
          <p:cNvPr id="8" name="Rectangle 7"/>
          <p:cNvSpPr/>
          <p:nvPr/>
        </p:nvSpPr>
        <p:spPr>
          <a:xfrm>
            <a:off x="1722783" y="2686427"/>
            <a:ext cx="8746435" cy="28154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b="1" dirty="0" smtClean="0"/>
              <a:t>Genres: [{"id": 28, "name": "Action"}, {"id": 12, "name": "</a:t>
            </a:r>
            <a:r>
              <a:rPr lang="en-US" sz="2800" b="1" dirty="0" smtClean="0">
                <a:solidFill>
                  <a:srgbClr val="FF0000"/>
                </a:solidFill>
              </a:rPr>
              <a:t>Adventure</a:t>
            </a:r>
            <a:r>
              <a:rPr lang="en-US" sz="2800" b="1" dirty="0" smtClean="0"/>
              <a:t>"}, {"id": 14, "name": "Fantasy"}, {"id": 878, "name": "</a:t>
            </a:r>
            <a:r>
              <a:rPr lang="en-US" sz="2800" b="1" dirty="0" smtClean="0">
                <a:solidFill>
                  <a:srgbClr val="FF0000"/>
                </a:solidFill>
              </a:rPr>
              <a:t>Science Fiction</a:t>
            </a:r>
            <a:r>
              <a:rPr lang="en-US" sz="2800" b="1" dirty="0" smtClean="0"/>
              <a:t>"}]</a:t>
            </a:r>
            <a:endParaRPr lang="en-US" sz="2800" b="1" dirty="0"/>
          </a:p>
        </p:txBody>
      </p:sp>
    </p:spTree>
    <p:extLst>
      <p:ext uri="{BB962C8B-B14F-4D97-AF65-F5344CB8AC3E}">
        <p14:creationId xmlns:p14="http://schemas.microsoft.com/office/powerpoint/2010/main" val="3067129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grpSp>
        <p:nvGrpSpPr>
          <p:cNvPr id="4" name="Group 3"/>
          <p:cNvGrpSpPr/>
          <p:nvPr/>
        </p:nvGrpSpPr>
        <p:grpSpPr>
          <a:xfrm>
            <a:off x="2315893" y="1669091"/>
            <a:ext cx="7367619" cy="3280596"/>
            <a:chOff x="2010012" y="1575860"/>
            <a:chExt cx="7367619" cy="328059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0012" y="1575860"/>
              <a:ext cx="7367619" cy="3280596"/>
            </a:xfrm>
            <a:prstGeom prst="rect">
              <a:avLst/>
            </a:prstGeom>
          </p:spPr>
        </p:pic>
        <p:sp>
          <p:nvSpPr>
            <p:cNvPr id="9" name="TextBox 8"/>
            <p:cNvSpPr txBox="1"/>
            <p:nvPr/>
          </p:nvSpPr>
          <p:spPr>
            <a:xfrm>
              <a:off x="3348885" y="2518537"/>
              <a:ext cx="5171182" cy="1446550"/>
            </a:xfrm>
            <a:prstGeom prst="rect">
              <a:avLst/>
            </a:prstGeom>
            <a:noFill/>
          </p:spPr>
          <p:txBody>
            <a:bodyPr wrap="square" rtlCol="0">
              <a:spAutoFit/>
            </a:bodyPr>
            <a:lstStyle/>
            <a:p>
              <a:pPr algn="ctr"/>
              <a:r>
                <a:rPr lang="en-US" sz="4400" b="1" dirty="0" smtClean="0">
                  <a:solidFill>
                    <a:schemeClr val="bg1"/>
                  </a:solidFill>
                </a:rPr>
                <a:t>Data needs a lot of work! </a:t>
              </a:r>
              <a:endParaRPr lang="en-US" sz="4400" b="1" dirty="0" smtClean="0">
                <a:solidFill>
                  <a:schemeClr val="bg1"/>
                </a:solidFill>
              </a:endParaRPr>
            </a:p>
          </p:txBody>
        </p:sp>
      </p:grpSp>
    </p:spTree>
    <p:extLst>
      <p:ext uri="{BB962C8B-B14F-4D97-AF65-F5344CB8AC3E}">
        <p14:creationId xmlns:p14="http://schemas.microsoft.com/office/powerpoint/2010/main" val="36611350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4" name="TextBox 3"/>
          <p:cNvSpPr txBox="1"/>
          <p:nvPr/>
        </p:nvSpPr>
        <p:spPr>
          <a:xfrm>
            <a:off x="1342143" y="1732320"/>
            <a:ext cx="9809562" cy="954107"/>
          </a:xfrm>
          <a:prstGeom prst="rect">
            <a:avLst/>
          </a:prstGeom>
          <a:noFill/>
        </p:spPr>
        <p:txBody>
          <a:bodyPr wrap="square" rtlCol="0">
            <a:spAutoFit/>
          </a:bodyPr>
          <a:lstStyle/>
          <a:p>
            <a:r>
              <a:rPr lang="en-US" sz="2800" dirty="0" smtClean="0">
                <a:latin typeface="Arial Rounded MT Bold" panose="020F0704030504030204" pitchFamily="34" charset="0"/>
              </a:rPr>
              <a:t>Convert strings to objects :-</a:t>
            </a:r>
          </a:p>
          <a:p>
            <a:endParaRPr lang="en-US" sz="2800" dirty="0">
              <a:latin typeface="Arial Rounded MT Bold" panose="020F0704030504030204" pitchFamily="34" charset="0"/>
            </a:endParaRPr>
          </a:p>
        </p:txBody>
      </p:sp>
      <p:sp>
        <p:nvSpPr>
          <p:cNvPr id="7" name="TextBox 6"/>
          <p:cNvSpPr txBox="1"/>
          <p:nvPr/>
        </p:nvSpPr>
        <p:spPr>
          <a:xfrm>
            <a:off x="507257" y="342940"/>
            <a:ext cx="5078535" cy="523220"/>
          </a:xfrm>
          <a:prstGeom prst="rect">
            <a:avLst/>
          </a:prstGeom>
          <a:noFill/>
        </p:spPr>
        <p:txBody>
          <a:bodyPr wrap="square" rtlCol="0">
            <a:spAutoFit/>
          </a:bodyPr>
          <a:lstStyle/>
          <a:p>
            <a:r>
              <a:rPr lang="en-US" sz="2800" dirty="0" smtClean="0">
                <a:solidFill>
                  <a:schemeClr val="bg1"/>
                </a:solidFill>
                <a:latin typeface="Arial Rounded MT Bold" panose="020F0704030504030204" pitchFamily="34" charset="0"/>
              </a:rPr>
              <a:t>Cleaning</a:t>
            </a:r>
            <a:endParaRPr lang="en-US" sz="2800" dirty="0">
              <a:solidFill>
                <a:schemeClr val="bg1"/>
              </a:solidFill>
              <a:latin typeface="Arial Rounded MT Bold" panose="020F0704030504030204" pitchFamily="34" charset="0"/>
            </a:endParaRPr>
          </a:p>
        </p:txBody>
      </p:sp>
      <p:pic>
        <p:nvPicPr>
          <p:cNvPr id="2" name="Picture 1"/>
          <p:cNvPicPr>
            <a:picLocks noChangeAspect="1"/>
          </p:cNvPicPr>
          <p:nvPr/>
        </p:nvPicPr>
        <p:blipFill rotWithShape="1">
          <a:blip r:embed="rId3"/>
          <a:srcRect l="16745" t="38179" r="43074" b="50952"/>
          <a:stretch/>
        </p:blipFill>
        <p:spPr>
          <a:xfrm>
            <a:off x="1630017" y="2533224"/>
            <a:ext cx="9018269" cy="1371599"/>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rotWithShape="1">
          <a:blip r:embed="rId4"/>
          <a:srcRect l="16286" t="36821" r="57741" b="39267"/>
          <a:stretch/>
        </p:blipFill>
        <p:spPr>
          <a:xfrm>
            <a:off x="5996772" y="4050604"/>
            <a:ext cx="4651514" cy="2407842"/>
          </a:xfrm>
          <a:prstGeom prst="rect">
            <a:avLst/>
          </a:prstGeom>
          <a:ln>
            <a:noFill/>
          </a:ln>
          <a:effectLst>
            <a:outerShdw blurRad="190500" algn="tl" rotWithShape="0">
              <a:srgbClr val="000000">
                <a:alpha val="70000"/>
              </a:srgbClr>
            </a:outerShdw>
          </a:effectLst>
        </p:spPr>
      </p:pic>
      <p:sp>
        <p:nvSpPr>
          <p:cNvPr id="9" name="TextBox 8"/>
          <p:cNvSpPr txBox="1"/>
          <p:nvPr/>
        </p:nvSpPr>
        <p:spPr>
          <a:xfrm>
            <a:off x="1342143" y="4295160"/>
            <a:ext cx="9809562" cy="954107"/>
          </a:xfrm>
          <a:prstGeom prst="rect">
            <a:avLst/>
          </a:prstGeom>
          <a:noFill/>
        </p:spPr>
        <p:txBody>
          <a:bodyPr wrap="square" rtlCol="0">
            <a:spAutoFit/>
          </a:bodyPr>
          <a:lstStyle/>
          <a:p>
            <a:r>
              <a:rPr lang="en-US" sz="2800" dirty="0" smtClean="0">
                <a:latin typeface="Arial Rounded MT Bold" panose="020F0704030504030204" pitchFamily="34" charset="0"/>
              </a:rPr>
              <a:t>Fetch needed data :-</a:t>
            </a:r>
          </a:p>
          <a:p>
            <a:endParaRPr lang="en-US" sz="2800" dirty="0">
              <a:latin typeface="Arial Rounded MT Bold" panose="020F0704030504030204" pitchFamily="34" charset="0"/>
            </a:endParaRPr>
          </a:p>
        </p:txBody>
      </p:sp>
    </p:spTree>
    <p:extLst>
      <p:ext uri="{BB962C8B-B14F-4D97-AF65-F5344CB8AC3E}">
        <p14:creationId xmlns:p14="http://schemas.microsoft.com/office/powerpoint/2010/main" val="229044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8" name="TextBox 7"/>
          <p:cNvSpPr txBox="1"/>
          <p:nvPr/>
        </p:nvSpPr>
        <p:spPr>
          <a:xfrm>
            <a:off x="706039" y="421691"/>
            <a:ext cx="6056338" cy="523220"/>
          </a:xfrm>
          <a:prstGeom prst="rect">
            <a:avLst/>
          </a:prstGeom>
          <a:noFill/>
        </p:spPr>
        <p:txBody>
          <a:bodyPr wrap="none" rtlCol="0">
            <a:spAutoFit/>
          </a:bodyPr>
          <a:lstStyle/>
          <a:p>
            <a:r>
              <a:rPr lang="en-US" sz="2800" dirty="0" smtClean="0">
                <a:solidFill>
                  <a:schemeClr val="bg1"/>
                </a:solidFill>
                <a:latin typeface="Arial Rounded MT Bold" panose="020F0704030504030204" pitchFamily="34" charset="0"/>
              </a:rPr>
              <a:t>Why</a:t>
            </a:r>
            <a:r>
              <a:rPr lang="en-US" sz="2800" dirty="0" smtClean="0">
                <a:latin typeface="Arial Rounded MT Bold" panose="020F0704030504030204" pitchFamily="34" charset="0"/>
              </a:rPr>
              <a:t>   Recommendation systems ?</a:t>
            </a:r>
            <a:endParaRPr lang="en-US" sz="2800" dirty="0">
              <a:solidFill>
                <a:srgbClr val="FF0000"/>
              </a:solidFill>
              <a:latin typeface="Arial Rounded MT Bold" panose="020F0704030504030204" pitchFamily="34" charset="0"/>
            </a:endParaRPr>
          </a:p>
        </p:txBody>
      </p:sp>
      <p:grpSp>
        <p:nvGrpSpPr>
          <p:cNvPr id="11" name="Group 10"/>
          <p:cNvGrpSpPr/>
          <p:nvPr/>
        </p:nvGrpSpPr>
        <p:grpSpPr>
          <a:xfrm>
            <a:off x="815874" y="2417363"/>
            <a:ext cx="10560253" cy="3224295"/>
            <a:chOff x="746646" y="1957497"/>
            <a:chExt cx="10560253" cy="3224295"/>
          </a:xfrm>
        </p:grpSpPr>
        <p:pic>
          <p:nvPicPr>
            <p:cNvPr id="9" name="Picture 8"/>
            <p:cNvPicPr>
              <a:picLocks noChangeAspect="1"/>
            </p:cNvPicPr>
            <p:nvPr/>
          </p:nvPicPr>
          <p:blipFill>
            <a:blip r:embed="rId3"/>
            <a:stretch>
              <a:fillRect/>
            </a:stretch>
          </p:blipFill>
          <p:spPr>
            <a:xfrm>
              <a:off x="746646" y="2121290"/>
              <a:ext cx="5049530" cy="2814823"/>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rotWithShape="1">
            <a:blip r:embed="rId4"/>
            <a:srcRect l="631" t="25140" r="57412" b="22995"/>
            <a:stretch/>
          </p:blipFill>
          <p:spPr>
            <a:xfrm>
              <a:off x="6667628" y="1957497"/>
              <a:ext cx="4639271" cy="3224295"/>
            </a:xfrm>
            <a:prstGeom prst="rect">
              <a:avLst/>
            </a:prstGeom>
            <a:ln>
              <a:noFill/>
            </a:ln>
            <a:effectLst>
              <a:outerShdw blurRad="190500" algn="tl" rotWithShape="0">
                <a:srgbClr val="000000">
                  <a:alpha val="70000"/>
                </a:srgbClr>
              </a:outerShdw>
            </a:effectLst>
          </p:spPr>
        </p:pic>
      </p:gr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95965" y="683301"/>
            <a:ext cx="2993409" cy="2245057"/>
          </a:xfrm>
          <a:prstGeom prst="rect">
            <a:avLst/>
          </a:prstGeom>
        </p:spPr>
      </p:pic>
    </p:spTree>
    <p:extLst>
      <p:ext uri="{BB962C8B-B14F-4D97-AF65-F5344CB8AC3E}">
        <p14:creationId xmlns:p14="http://schemas.microsoft.com/office/powerpoint/2010/main" val="4089024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7" name="TextBox 6"/>
          <p:cNvSpPr txBox="1"/>
          <p:nvPr/>
        </p:nvSpPr>
        <p:spPr>
          <a:xfrm>
            <a:off x="507257" y="342940"/>
            <a:ext cx="5078535" cy="523220"/>
          </a:xfrm>
          <a:prstGeom prst="rect">
            <a:avLst/>
          </a:prstGeom>
          <a:noFill/>
        </p:spPr>
        <p:txBody>
          <a:bodyPr wrap="square" rtlCol="0">
            <a:spAutoFit/>
          </a:bodyPr>
          <a:lstStyle/>
          <a:p>
            <a:r>
              <a:rPr lang="en-US" sz="2800" dirty="0" smtClean="0">
                <a:solidFill>
                  <a:schemeClr val="bg1"/>
                </a:solidFill>
                <a:latin typeface="Arial Rounded MT Bold" panose="020F0704030504030204" pitchFamily="34" charset="0"/>
              </a:rPr>
              <a:t>Cleaning</a:t>
            </a:r>
            <a:endParaRPr lang="en-US" sz="2800" dirty="0">
              <a:solidFill>
                <a:schemeClr val="bg1"/>
              </a:solidFill>
              <a:latin typeface="Arial Rounded MT Bold" panose="020F0704030504030204" pitchFamily="34" charset="0"/>
            </a:endParaRPr>
          </a:p>
        </p:txBody>
      </p:sp>
      <p:pic>
        <p:nvPicPr>
          <p:cNvPr id="3" name="Picture 2"/>
          <p:cNvPicPr>
            <a:picLocks noChangeAspect="1"/>
          </p:cNvPicPr>
          <p:nvPr/>
        </p:nvPicPr>
        <p:blipFill rotWithShape="1">
          <a:blip r:embed="rId3"/>
          <a:srcRect l="16286" t="36821" r="57741" b="39267"/>
          <a:stretch/>
        </p:blipFill>
        <p:spPr>
          <a:xfrm>
            <a:off x="5671965" y="1169988"/>
            <a:ext cx="4651514" cy="2407842"/>
          </a:xfrm>
          <a:prstGeom prst="rect">
            <a:avLst/>
          </a:prstGeom>
          <a:ln>
            <a:noFill/>
          </a:ln>
          <a:effectLst>
            <a:outerShdw blurRad="190500" algn="tl" rotWithShape="0">
              <a:srgbClr val="000000">
                <a:alpha val="70000"/>
              </a:srgbClr>
            </a:outerShdw>
          </a:effectLst>
        </p:spPr>
      </p:pic>
      <p:sp>
        <p:nvSpPr>
          <p:cNvPr id="9" name="TextBox 8"/>
          <p:cNvSpPr txBox="1"/>
          <p:nvPr/>
        </p:nvSpPr>
        <p:spPr>
          <a:xfrm>
            <a:off x="1362021" y="1896856"/>
            <a:ext cx="9809562" cy="954107"/>
          </a:xfrm>
          <a:prstGeom prst="rect">
            <a:avLst/>
          </a:prstGeom>
          <a:noFill/>
        </p:spPr>
        <p:txBody>
          <a:bodyPr wrap="square" rtlCol="0">
            <a:spAutoFit/>
          </a:bodyPr>
          <a:lstStyle/>
          <a:p>
            <a:r>
              <a:rPr lang="en-US" sz="2800" dirty="0" smtClean="0">
                <a:latin typeface="Arial Rounded MT Bold" panose="020F0704030504030204" pitchFamily="34" charset="0"/>
              </a:rPr>
              <a:t>Fetch needed data :-</a:t>
            </a:r>
          </a:p>
          <a:p>
            <a:endParaRPr lang="en-US" sz="2800" dirty="0">
              <a:latin typeface="Arial Rounded MT Bold" panose="020F0704030504030204" pitchFamily="34" charset="0"/>
            </a:endParaRPr>
          </a:p>
        </p:txBody>
      </p:sp>
      <p:pic>
        <p:nvPicPr>
          <p:cNvPr id="10" name="Picture 9"/>
          <p:cNvPicPr>
            <a:picLocks noChangeAspect="1"/>
          </p:cNvPicPr>
          <p:nvPr/>
        </p:nvPicPr>
        <p:blipFill rotWithShape="1">
          <a:blip r:embed="rId4"/>
          <a:srcRect l="16593" t="53397" r="43991" b="33831"/>
          <a:stretch/>
        </p:blipFill>
        <p:spPr>
          <a:xfrm>
            <a:off x="1770483" y="3920202"/>
            <a:ext cx="8533118" cy="15544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12611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7" name="TextBox 6"/>
          <p:cNvSpPr txBox="1"/>
          <p:nvPr/>
        </p:nvSpPr>
        <p:spPr>
          <a:xfrm>
            <a:off x="507257" y="342940"/>
            <a:ext cx="5078535" cy="523220"/>
          </a:xfrm>
          <a:prstGeom prst="rect">
            <a:avLst/>
          </a:prstGeom>
          <a:noFill/>
        </p:spPr>
        <p:txBody>
          <a:bodyPr wrap="square" rtlCol="0">
            <a:spAutoFit/>
          </a:bodyPr>
          <a:lstStyle/>
          <a:p>
            <a:r>
              <a:rPr lang="en-US" sz="2800" dirty="0" smtClean="0">
                <a:solidFill>
                  <a:schemeClr val="bg1"/>
                </a:solidFill>
                <a:latin typeface="Arial Rounded MT Bold" panose="020F0704030504030204" pitchFamily="34" charset="0"/>
              </a:rPr>
              <a:t>Cleaning</a:t>
            </a:r>
            <a:endParaRPr lang="en-US" sz="2800" dirty="0">
              <a:solidFill>
                <a:schemeClr val="bg1"/>
              </a:solidFill>
              <a:latin typeface="Arial Rounded MT Bold" panose="020F0704030504030204" pitchFamily="34" charset="0"/>
            </a:endParaRPr>
          </a:p>
        </p:txBody>
      </p:sp>
      <p:pic>
        <p:nvPicPr>
          <p:cNvPr id="2" name="Picture 1"/>
          <p:cNvPicPr>
            <a:picLocks noChangeAspect="1"/>
          </p:cNvPicPr>
          <p:nvPr/>
        </p:nvPicPr>
        <p:blipFill rotWithShape="1">
          <a:blip r:embed="rId3"/>
          <a:srcRect l="16440" t="32744" r="10227" b="27038"/>
          <a:stretch/>
        </p:blipFill>
        <p:spPr>
          <a:xfrm>
            <a:off x="507257" y="1769164"/>
            <a:ext cx="11088848" cy="34190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085209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7" name="TextBox 6"/>
          <p:cNvSpPr txBox="1"/>
          <p:nvPr/>
        </p:nvSpPr>
        <p:spPr>
          <a:xfrm>
            <a:off x="2533003" y="837883"/>
            <a:ext cx="7125995" cy="523220"/>
          </a:xfrm>
          <a:prstGeom prst="rect">
            <a:avLst/>
          </a:prstGeom>
          <a:noFill/>
        </p:spPr>
        <p:txBody>
          <a:bodyPr wrap="square" rtlCol="0">
            <a:spAutoFit/>
          </a:bodyPr>
          <a:lstStyle/>
          <a:p>
            <a:pPr algn="ctr"/>
            <a:r>
              <a:rPr lang="en-US" sz="2800" dirty="0" smtClean="0">
                <a:latin typeface="Arial Rounded MT Bold" panose="020F0704030504030204" pitchFamily="34" charset="0"/>
              </a:rPr>
              <a:t>prepare data for count </a:t>
            </a:r>
            <a:r>
              <a:rPr lang="en-US" sz="2800" dirty="0" err="1" smtClean="0">
                <a:latin typeface="Arial Rounded MT Bold" panose="020F0704030504030204" pitchFamily="34" charset="0"/>
              </a:rPr>
              <a:t>vectorizer</a:t>
            </a:r>
            <a:r>
              <a:rPr lang="en-US" sz="2800" dirty="0" smtClean="0">
                <a:latin typeface="Arial Rounded MT Bold" panose="020F0704030504030204" pitchFamily="34" charset="0"/>
              </a:rPr>
              <a:t> </a:t>
            </a:r>
            <a:endParaRPr lang="en-US" sz="2800" dirty="0">
              <a:latin typeface="Arial Rounded MT Bold" panose="020F0704030504030204" pitchFamily="34" charset="0"/>
            </a:endParaRPr>
          </a:p>
        </p:txBody>
      </p:sp>
      <p:pic>
        <p:nvPicPr>
          <p:cNvPr id="3" name="Picture 2"/>
          <p:cNvPicPr>
            <a:picLocks noChangeAspect="1"/>
          </p:cNvPicPr>
          <p:nvPr/>
        </p:nvPicPr>
        <p:blipFill rotWithShape="1">
          <a:blip r:embed="rId3"/>
          <a:srcRect l="10940" t="28396" r="9157" b="9647"/>
          <a:stretch/>
        </p:blipFill>
        <p:spPr>
          <a:xfrm>
            <a:off x="894504" y="1474183"/>
            <a:ext cx="10396331" cy="453224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540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7" name="TextBox 6"/>
          <p:cNvSpPr txBox="1"/>
          <p:nvPr/>
        </p:nvSpPr>
        <p:spPr>
          <a:xfrm>
            <a:off x="706039" y="480074"/>
            <a:ext cx="7125995" cy="646331"/>
          </a:xfrm>
          <a:prstGeom prst="rect">
            <a:avLst/>
          </a:prstGeom>
          <a:noFill/>
        </p:spPr>
        <p:txBody>
          <a:bodyPr wrap="square" rtlCol="0">
            <a:spAutoFit/>
          </a:bodyPr>
          <a:lstStyle/>
          <a:p>
            <a:r>
              <a:rPr lang="en-US" sz="3600" dirty="0" smtClean="0">
                <a:solidFill>
                  <a:schemeClr val="bg1"/>
                </a:solidFill>
                <a:latin typeface="Arial Rounded MT Bold" panose="020F0704030504030204" pitchFamily="34" charset="0"/>
              </a:rPr>
              <a:t>Count</a:t>
            </a:r>
            <a:r>
              <a:rPr lang="en-US" sz="3600" dirty="0" smtClean="0">
                <a:latin typeface="Arial Rounded MT Bold" panose="020F0704030504030204" pitchFamily="34" charset="0"/>
              </a:rPr>
              <a:t> </a:t>
            </a:r>
            <a:r>
              <a:rPr lang="en-US" sz="3600" dirty="0" err="1" smtClean="0">
                <a:latin typeface="Arial Rounded MT Bold" panose="020F0704030504030204" pitchFamily="34" charset="0"/>
              </a:rPr>
              <a:t>vectorizer</a:t>
            </a:r>
            <a:r>
              <a:rPr lang="en-US" sz="3600" dirty="0" smtClean="0">
                <a:latin typeface="Arial Rounded MT Bold" panose="020F0704030504030204" pitchFamily="34" charset="0"/>
              </a:rPr>
              <a:t> :- </a:t>
            </a:r>
            <a:endParaRPr lang="en-US" sz="3600" dirty="0">
              <a:latin typeface="Arial Rounded MT Bold" panose="020F0704030504030204" pitchFamily="34" charset="0"/>
            </a:endParaRPr>
          </a:p>
        </p:txBody>
      </p:sp>
      <p:sp>
        <p:nvSpPr>
          <p:cNvPr id="2" name="TextBox 1"/>
          <p:cNvSpPr txBox="1"/>
          <p:nvPr/>
        </p:nvSpPr>
        <p:spPr>
          <a:xfrm>
            <a:off x="1292087" y="2365514"/>
            <a:ext cx="9422296" cy="2308324"/>
          </a:xfrm>
          <a:prstGeom prst="rect">
            <a:avLst/>
          </a:prstGeom>
          <a:noFill/>
        </p:spPr>
        <p:txBody>
          <a:bodyPr wrap="square" rtlCol="0">
            <a:spAutoFit/>
          </a:bodyPr>
          <a:lstStyle/>
          <a:p>
            <a:r>
              <a:rPr lang="en-US" sz="2400" b="1" dirty="0" err="1">
                <a:latin typeface="Arial Rounded MT Bold" panose="020F0704030504030204" pitchFamily="34" charset="0"/>
              </a:rPr>
              <a:t>CountVectorizer</a:t>
            </a:r>
            <a:r>
              <a:rPr lang="en-US" sz="2400" b="1" dirty="0">
                <a:latin typeface="Arial Rounded MT Bold" panose="020F0704030504030204" pitchFamily="34" charset="0"/>
              </a:rPr>
              <a:t> </a:t>
            </a:r>
            <a:r>
              <a:rPr lang="en-US" sz="2400" dirty="0">
                <a:latin typeface="Arial Rounded MT Bold" panose="020F0704030504030204" pitchFamily="34" charset="0"/>
              </a:rPr>
              <a:t>is a great tool provided by the </a:t>
            </a:r>
            <a:r>
              <a:rPr lang="en-US" sz="2400" dirty="0" err="1">
                <a:latin typeface="Arial Rounded MT Bold" panose="020F0704030504030204" pitchFamily="34" charset="0"/>
              </a:rPr>
              <a:t>scikit</a:t>
            </a:r>
            <a:r>
              <a:rPr lang="en-US" sz="2400" dirty="0">
                <a:latin typeface="Arial Rounded MT Bold" panose="020F0704030504030204" pitchFamily="34" charset="0"/>
              </a:rPr>
              <a:t>-learn library in Python. It is used to transform a given text into a vector on the basis of </a:t>
            </a:r>
            <a:r>
              <a:rPr lang="en-US" sz="2400" dirty="0">
                <a:solidFill>
                  <a:srgbClr val="FF0000"/>
                </a:solidFill>
                <a:latin typeface="Arial Rounded MT Bold" panose="020F0704030504030204" pitchFamily="34" charset="0"/>
              </a:rPr>
              <a:t>the frequency</a:t>
            </a:r>
            <a:r>
              <a:rPr lang="en-US" sz="2400" dirty="0">
                <a:latin typeface="Arial Rounded MT Bold" panose="020F0704030504030204" pitchFamily="34" charset="0"/>
              </a:rPr>
              <a:t> (count) of each word that occurs in the entire text. This is helpful when we have multiple such texts, and we wish to convert each word in each text into vectors (for using in further text analysis).</a:t>
            </a:r>
          </a:p>
        </p:txBody>
      </p:sp>
    </p:spTree>
    <p:extLst>
      <p:ext uri="{BB962C8B-B14F-4D97-AF65-F5344CB8AC3E}">
        <p14:creationId xmlns:p14="http://schemas.microsoft.com/office/powerpoint/2010/main" val="1321471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7" name="TextBox 6"/>
          <p:cNvSpPr txBox="1"/>
          <p:nvPr/>
        </p:nvSpPr>
        <p:spPr>
          <a:xfrm>
            <a:off x="706039" y="480074"/>
            <a:ext cx="7125995" cy="646331"/>
          </a:xfrm>
          <a:prstGeom prst="rect">
            <a:avLst/>
          </a:prstGeom>
          <a:noFill/>
        </p:spPr>
        <p:txBody>
          <a:bodyPr wrap="square" rtlCol="0">
            <a:spAutoFit/>
          </a:bodyPr>
          <a:lstStyle/>
          <a:p>
            <a:r>
              <a:rPr lang="en-US" sz="3600" dirty="0" smtClean="0">
                <a:solidFill>
                  <a:schemeClr val="bg1"/>
                </a:solidFill>
                <a:latin typeface="Arial Rounded MT Bold" panose="020F0704030504030204" pitchFamily="34" charset="0"/>
              </a:rPr>
              <a:t>Count</a:t>
            </a:r>
            <a:r>
              <a:rPr lang="en-US" sz="3600" dirty="0" smtClean="0">
                <a:latin typeface="Arial Rounded MT Bold" panose="020F0704030504030204" pitchFamily="34" charset="0"/>
              </a:rPr>
              <a:t> </a:t>
            </a:r>
            <a:r>
              <a:rPr lang="en-US" sz="3600" dirty="0" err="1" smtClean="0">
                <a:latin typeface="Arial Rounded MT Bold" panose="020F0704030504030204" pitchFamily="34" charset="0"/>
              </a:rPr>
              <a:t>vectorizer</a:t>
            </a:r>
            <a:r>
              <a:rPr lang="en-US" sz="3600" dirty="0" smtClean="0">
                <a:latin typeface="Arial Rounded MT Bold" panose="020F0704030504030204" pitchFamily="34" charset="0"/>
              </a:rPr>
              <a:t> :- </a:t>
            </a:r>
            <a:endParaRPr lang="en-US" sz="3600" dirty="0">
              <a:latin typeface="Arial Rounded MT Bold" panose="020F0704030504030204" pitchFamily="34" charset="0"/>
            </a:endParaRPr>
          </a:p>
        </p:txBody>
      </p:sp>
      <p:pic>
        <p:nvPicPr>
          <p:cNvPr id="3" name="Picture 2"/>
          <p:cNvPicPr>
            <a:picLocks noChangeAspect="1"/>
          </p:cNvPicPr>
          <p:nvPr/>
        </p:nvPicPr>
        <p:blipFill rotWithShape="1">
          <a:blip r:embed="rId3"/>
          <a:srcRect l="23009" t="27311" r="29324" b="13722"/>
          <a:stretch/>
        </p:blipFill>
        <p:spPr>
          <a:xfrm>
            <a:off x="2991661" y="1466164"/>
            <a:ext cx="6202018" cy="431358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06968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7" name="TextBox 6"/>
          <p:cNvSpPr txBox="1"/>
          <p:nvPr/>
        </p:nvSpPr>
        <p:spPr>
          <a:xfrm>
            <a:off x="706039" y="480074"/>
            <a:ext cx="7125995" cy="646331"/>
          </a:xfrm>
          <a:prstGeom prst="rect">
            <a:avLst/>
          </a:prstGeom>
          <a:noFill/>
        </p:spPr>
        <p:txBody>
          <a:bodyPr wrap="square" rtlCol="0">
            <a:spAutoFit/>
          </a:bodyPr>
          <a:lstStyle/>
          <a:p>
            <a:r>
              <a:rPr lang="en-US" sz="3600" b="1" dirty="0">
                <a:solidFill>
                  <a:schemeClr val="bg1"/>
                </a:solidFill>
              </a:rPr>
              <a:t>Cosine</a:t>
            </a:r>
            <a:r>
              <a:rPr lang="en-US" sz="3600" b="1" dirty="0"/>
              <a:t> </a:t>
            </a:r>
            <a:r>
              <a:rPr lang="en-US" sz="3600" b="1" dirty="0" smtClean="0"/>
              <a:t>Similarity</a:t>
            </a:r>
            <a:r>
              <a:rPr lang="en-US" sz="3600" dirty="0" smtClean="0">
                <a:latin typeface="Arial Rounded MT Bold" panose="020F0704030504030204" pitchFamily="34" charset="0"/>
              </a:rPr>
              <a:t> :- </a:t>
            </a:r>
            <a:endParaRPr lang="en-US" sz="3600" dirty="0">
              <a:latin typeface="Arial Rounded MT Bold" panose="020F0704030504030204" pitchFamily="34" charset="0"/>
            </a:endParaRPr>
          </a:p>
        </p:txBody>
      </p:sp>
      <p:sp>
        <p:nvSpPr>
          <p:cNvPr id="2" name="TextBox 1"/>
          <p:cNvSpPr txBox="1"/>
          <p:nvPr/>
        </p:nvSpPr>
        <p:spPr>
          <a:xfrm>
            <a:off x="1381522" y="1967949"/>
            <a:ext cx="9422296" cy="1200329"/>
          </a:xfrm>
          <a:prstGeom prst="rect">
            <a:avLst/>
          </a:prstGeom>
          <a:noFill/>
        </p:spPr>
        <p:txBody>
          <a:bodyPr wrap="square" rtlCol="0">
            <a:spAutoFit/>
          </a:bodyPr>
          <a:lstStyle/>
          <a:p>
            <a:r>
              <a:rPr lang="en-US" sz="2400" dirty="0" smtClean="0">
                <a:latin typeface="Arial Rounded MT Bold" panose="020F0704030504030204" pitchFamily="34" charset="0"/>
              </a:rPr>
              <a:t>Cosine similarity is a measure of similarity between two non-zero vectors. It is calculated as the angle between these vectors.</a:t>
            </a:r>
            <a:endParaRPr lang="en-US" sz="2400" dirty="0">
              <a:latin typeface="Arial Rounded MT Bold" panose="020F0704030504030204" pitchFamily="34" charset="0"/>
            </a:endParaRPr>
          </a:p>
        </p:txBody>
      </p:sp>
      <p:pic>
        <p:nvPicPr>
          <p:cNvPr id="3" name="Picture 2"/>
          <p:cNvPicPr>
            <a:picLocks noChangeAspect="1"/>
          </p:cNvPicPr>
          <p:nvPr/>
        </p:nvPicPr>
        <p:blipFill rotWithShape="1">
          <a:blip r:embed="rId3"/>
          <a:srcRect l="13079" t="21875" r="45365" b="21060"/>
          <a:stretch/>
        </p:blipFill>
        <p:spPr>
          <a:xfrm>
            <a:off x="4269036" y="2818211"/>
            <a:ext cx="4762508" cy="367693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62606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7" name="TextBox 6"/>
          <p:cNvSpPr txBox="1"/>
          <p:nvPr/>
        </p:nvSpPr>
        <p:spPr>
          <a:xfrm>
            <a:off x="706039" y="480074"/>
            <a:ext cx="7125995" cy="646331"/>
          </a:xfrm>
          <a:prstGeom prst="rect">
            <a:avLst/>
          </a:prstGeom>
          <a:noFill/>
        </p:spPr>
        <p:txBody>
          <a:bodyPr wrap="square" rtlCol="0">
            <a:spAutoFit/>
          </a:bodyPr>
          <a:lstStyle/>
          <a:p>
            <a:r>
              <a:rPr lang="en-US" sz="3600" b="1" dirty="0" smtClean="0">
                <a:solidFill>
                  <a:schemeClr val="bg1"/>
                </a:solidFill>
              </a:rPr>
              <a:t>Imple</a:t>
            </a:r>
            <a:r>
              <a:rPr lang="en-US" sz="3600" b="1" dirty="0" smtClean="0"/>
              <a:t>mentation :-</a:t>
            </a:r>
            <a:endParaRPr lang="en-US" sz="3600" dirty="0">
              <a:latin typeface="Arial Rounded MT Bold" panose="020F0704030504030204" pitchFamily="34" charset="0"/>
            </a:endParaRPr>
          </a:p>
        </p:txBody>
      </p:sp>
      <p:pic>
        <p:nvPicPr>
          <p:cNvPr id="8" name="Picture 7"/>
          <p:cNvPicPr>
            <a:picLocks noChangeAspect="1"/>
          </p:cNvPicPr>
          <p:nvPr/>
        </p:nvPicPr>
        <p:blipFill rotWithShape="1">
          <a:blip r:embed="rId3"/>
          <a:srcRect l="16898" t="38451" r="41852" b="41440"/>
          <a:stretch/>
        </p:blipFill>
        <p:spPr>
          <a:xfrm>
            <a:off x="1164042" y="2226365"/>
            <a:ext cx="9863917" cy="27034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49774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grpSp>
        <p:nvGrpSpPr>
          <p:cNvPr id="4" name="Group 3"/>
          <p:cNvGrpSpPr/>
          <p:nvPr/>
        </p:nvGrpSpPr>
        <p:grpSpPr>
          <a:xfrm>
            <a:off x="2315893" y="1669091"/>
            <a:ext cx="7367619" cy="3280596"/>
            <a:chOff x="2010012" y="1575860"/>
            <a:chExt cx="7367619" cy="328059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0012" y="1575860"/>
              <a:ext cx="7367619" cy="3280596"/>
            </a:xfrm>
            <a:prstGeom prst="rect">
              <a:avLst/>
            </a:prstGeom>
          </p:spPr>
        </p:pic>
        <p:sp>
          <p:nvSpPr>
            <p:cNvPr id="9" name="TextBox 8"/>
            <p:cNvSpPr txBox="1"/>
            <p:nvPr/>
          </p:nvSpPr>
          <p:spPr>
            <a:xfrm>
              <a:off x="3348885" y="2518537"/>
              <a:ext cx="5171182" cy="1446550"/>
            </a:xfrm>
            <a:prstGeom prst="rect">
              <a:avLst/>
            </a:prstGeom>
            <a:noFill/>
          </p:spPr>
          <p:txBody>
            <a:bodyPr wrap="square" rtlCol="0">
              <a:spAutoFit/>
            </a:bodyPr>
            <a:lstStyle/>
            <a:p>
              <a:pPr algn="ctr"/>
              <a:r>
                <a:rPr lang="en-US" sz="4400" b="1" dirty="0" smtClean="0">
                  <a:solidFill>
                    <a:schemeClr val="bg1"/>
                  </a:solidFill>
                </a:rPr>
                <a:t>Now we can predict by movie name</a:t>
              </a:r>
              <a:endParaRPr lang="en-US" sz="4400" b="1" dirty="0" smtClean="0">
                <a:solidFill>
                  <a:schemeClr val="bg1"/>
                </a:solidFill>
              </a:endParaRPr>
            </a:p>
          </p:txBody>
        </p:sp>
      </p:grpSp>
    </p:spTree>
    <p:extLst>
      <p:ext uri="{BB962C8B-B14F-4D97-AF65-F5344CB8AC3E}">
        <p14:creationId xmlns:p14="http://schemas.microsoft.com/office/powerpoint/2010/main" val="2872238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pic>
        <p:nvPicPr>
          <p:cNvPr id="2" name="Picture 1"/>
          <p:cNvPicPr>
            <a:picLocks noChangeAspect="1"/>
          </p:cNvPicPr>
          <p:nvPr/>
        </p:nvPicPr>
        <p:blipFill rotWithShape="1">
          <a:blip r:embed="rId3"/>
          <a:srcRect l="16286" t="32201" r="38338" b="9104"/>
          <a:stretch/>
        </p:blipFill>
        <p:spPr>
          <a:xfrm>
            <a:off x="2766391" y="754471"/>
            <a:ext cx="7136296" cy="5190033"/>
          </a:xfrm>
          <a:prstGeom prst="rect">
            <a:avLst/>
          </a:prstGeom>
          <a:ln>
            <a:noFill/>
          </a:ln>
          <a:effectLst>
            <a:outerShdw blurRad="190500" algn="tl" rotWithShape="0">
              <a:srgbClr val="000000">
                <a:alpha val="70000"/>
              </a:srgbClr>
            </a:outerShdw>
          </a:effectLst>
        </p:spPr>
      </p:pic>
      <p:sp>
        <p:nvSpPr>
          <p:cNvPr id="8" name="TextBox 7"/>
          <p:cNvSpPr txBox="1"/>
          <p:nvPr/>
        </p:nvSpPr>
        <p:spPr>
          <a:xfrm>
            <a:off x="447622" y="204427"/>
            <a:ext cx="7125995" cy="646331"/>
          </a:xfrm>
          <a:prstGeom prst="rect">
            <a:avLst/>
          </a:prstGeom>
          <a:noFill/>
        </p:spPr>
        <p:txBody>
          <a:bodyPr wrap="square" rtlCol="0">
            <a:spAutoFit/>
          </a:bodyPr>
          <a:lstStyle/>
          <a:p>
            <a:r>
              <a:rPr lang="en-US" sz="3600" b="1" dirty="0" smtClean="0">
                <a:solidFill>
                  <a:schemeClr val="bg1"/>
                </a:solidFill>
              </a:rPr>
              <a:t>Prediction</a:t>
            </a:r>
            <a:endParaRPr lang="en-US" sz="3600" dirty="0">
              <a:latin typeface="Arial Rounded MT Bold" panose="020F0704030504030204" pitchFamily="34" charset="0"/>
            </a:endParaRPr>
          </a:p>
        </p:txBody>
      </p:sp>
    </p:spTree>
    <p:extLst>
      <p:ext uri="{BB962C8B-B14F-4D97-AF65-F5344CB8AC3E}">
        <p14:creationId xmlns:p14="http://schemas.microsoft.com/office/powerpoint/2010/main" val="12977061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165120">
            <a:off x="3124311" y="307436"/>
            <a:ext cx="2047461" cy="2047461"/>
          </a:xfrm>
          <a:prstGeom prst="rect">
            <a:avLst/>
          </a:prstGeom>
        </p:spPr>
      </p:pic>
      <p:grpSp>
        <p:nvGrpSpPr>
          <p:cNvPr id="4" name="Group 3"/>
          <p:cNvGrpSpPr/>
          <p:nvPr/>
        </p:nvGrpSpPr>
        <p:grpSpPr>
          <a:xfrm>
            <a:off x="2408860" y="1450776"/>
            <a:ext cx="7367619" cy="3280596"/>
            <a:chOff x="2010012" y="1575860"/>
            <a:chExt cx="7367619" cy="3280596"/>
          </a:xfrm>
        </p:grpSpPr>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10012" y="1575860"/>
              <a:ext cx="7367619" cy="3280596"/>
            </a:xfrm>
            <a:prstGeom prst="rect">
              <a:avLst/>
            </a:prstGeom>
          </p:spPr>
        </p:pic>
        <p:sp>
          <p:nvSpPr>
            <p:cNvPr id="9" name="TextBox 8"/>
            <p:cNvSpPr txBox="1"/>
            <p:nvPr/>
          </p:nvSpPr>
          <p:spPr>
            <a:xfrm>
              <a:off x="3348885" y="2518537"/>
              <a:ext cx="5171182" cy="1446550"/>
            </a:xfrm>
            <a:prstGeom prst="rect">
              <a:avLst/>
            </a:prstGeom>
            <a:noFill/>
          </p:spPr>
          <p:txBody>
            <a:bodyPr wrap="square" rtlCol="0">
              <a:spAutoFit/>
            </a:bodyPr>
            <a:lstStyle/>
            <a:p>
              <a:pPr algn="ctr"/>
              <a:r>
                <a:rPr lang="en-US" sz="4400" b="1" dirty="0" smtClean="0">
                  <a:solidFill>
                    <a:schemeClr val="bg1"/>
                  </a:solidFill>
                </a:rPr>
                <a:t>One </a:t>
              </a:r>
              <a:r>
                <a:rPr lang="en-US" sz="4400" b="1" dirty="0" smtClean="0">
                  <a:solidFill>
                    <a:schemeClr val="bg1"/>
                  </a:solidFill>
                </a:rPr>
                <a:t>m</a:t>
              </a:r>
              <a:r>
                <a:rPr lang="en-US" sz="4400" b="1" dirty="0" smtClean="0">
                  <a:solidFill>
                    <a:schemeClr val="bg1"/>
                  </a:solidFill>
                </a:rPr>
                <a:t>ore feature in our system </a:t>
              </a:r>
            </a:p>
          </p:txBody>
        </p:sp>
      </p:grpSp>
      <p:sp>
        <p:nvSpPr>
          <p:cNvPr id="7" name="TextBox 6"/>
          <p:cNvSpPr txBox="1"/>
          <p:nvPr/>
        </p:nvSpPr>
        <p:spPr>
          <a:xfrm>
            <a:off x="2675421" y="4751045"/>
            <a:ext cx="6834496" cy="1384995"/>
          </a:xfrm>
          <a:prstGeom prst="rect">
            <a:avLst/>
          </a:prstGeom>
          <a:noFill/>
        </p:spPr>
        <p:txBody>
          <a:bodyPr wrap="square" rtlCol="0">
            <a:spAutoFit/>
          </a:bodyPr>
          <a:lstStyle/>
          <a:p>
            <a:pPr algn="ctr"/>
            <a:r>
              <a:rPr lang="en-US" sz="2800" dirty="0" smtClean="0">
                <a:latin typeface="Arial Rounded MT Bold" panose="020F0704030504030204" pitchFamily="34" charset="0"/>
              </a:rPr>
              <a:t>User can enter any combination of features and get the closest 10 movies of his description!</a:t>
            </a:r>
            <a:endParaRPr lang="en-US" sz="2800" dirty="0">
              <a:latin typeface="Arial Rounded MT Bold" panose="020F0704030504030204" pitchFamily="34" charset="0"/>
            </a:endParaRPr>
          </a:p>
        </p:txBody>
      </p:sp>
    </p:spTree>
    <p:extLst>
      <p:ext uri="{BB962C8B-B14F-4D97-AF65-F5344CB8AC3E}">
        <p14:creationId xmlns:p14="http://schemas.microsoft.com/office/powerpoint/2010/main" val="273401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8" name="TextBox 7"/>
          <p:cNvSpPr txBox="1"/>
          <p:nvPr/>
        </p:nvSpPr>
        <p:spPr>
          <a:xfrm>
            <a:off x="706039" y="421691"/>
            <a:ext cx="6056338" cy="523220"/>
          </a:xfrm>
          <a:prstGeom prst="rect">
            <a:avLst/>
          </a:prstGeom>
          <a:noFill/>
        </p:spPr>
        <p:txBody>
          <a:bodyPr wrap="none" rtlCol="0">
            <a:spAutoFit/>
          </a:bodyPr>
          <a:lstStyle/>
          <a:p>
            <a:r>
              <a:rPr lang="en-US" sz="2800" dirty="0" smtClean="0">
                <a:solidFill>
                  <a:schemeClr val="bg1"/>
                </a:solidFill>
                <a:latin typeface="Arial Rounded MT Bold" panose="020F0704030504030204" pitchFamily="34" charset="0"/>
              </a:rPr>
              <a:t>Why</a:t>
            </a:r>
            <a:r>
              <a:rPr lang="en-US" sz="2800" dirty="0" smtClean="0">
                <a:latin typeface="Arial Rounded MT Bold" panose="020F0704030504030204" pitchFamily="34" charset="0"/>
              </a:rPr>
              <a:t>   Recommendation systems ?</a:t>
            </a:r>
            <a:endParaRPr lang="en-US" sz="2800" dirty="0">
              <a:solidFill>
                <a:srgbClr val="FF0000"/>
              </a:solidFill>
              <a:latin typeface="Arial Rounded MT Bold" panose="020F0704030504030204" pitchFamily="34" charset="0"/>
            </a:endParaRPr>
          </a:p>
        </p:txBody>
      </p:sp>
      <p:pic>
        <p:nvPicPr>
          <p:cNvPr id="2" name="Picture 1"/>
          <p:cNvPicPr>
            <a:picLocks noChangeAspect="1"/>
          </p:cNvPicPr>
          <p:nvPr/>
        </p:nvPicPr>
        <p:blipFill rotWithShape="1">
          <a:blip r:embed="rId3"/>
          <a:srcRect l="1260" t="13574" r="41468" b="18330"/>
          <a:stretch/>
        </p:blipFill>
        <p:spPr>
          <a:xfrm>
            <a:off x="3124115" y="1969385"/>
            <a:ext cx="5943771" cy="3973324"/>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69056" y="1201003"/>
            <a:ext cx="2253889" cy="686494"/>
          </a:xfrm>
          <a:prstGeom prst="rect">
            <a:avLst/>
          </a:prstGeom>
        </p:spPr>
      </p:pic>
    </p:spTree>
    <p:extLst>
      <p:ext uri="{BB962C8B-B14F-4D97-AF65-F5344CB8AC3E}">
        <p14:creationId xmlns:p14="http://schemas.microsoft.com/office/powerpoint/2010/main" val="4079693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8" name="TextBox 7"/>
          <p:cNvSpPr txBox="1"/>
          <p:nvPr/>
        </p:nvSpPr>
        <p:spPr>
          <a:xfrm>
            <a:off x="447622" y="204427"/>
            <a:ext cx="7125995" cy="646331"/>
          </a:xfrm>
          <a:prstGeom prst="rect">
            <a:avLst/>
          </a:prstGeom>
          <a:noFill/>
        </p:spPr>
        <p:txBody>
          <a:bodyPr wrap="square" rtlCol="0">
            <a:spAutoFit/>
          </a:bodyPr>
          <a:lstStyle/>
          <a:p>
            <a:r>
              <a:rPr lang="en-US" sz="3600" b="1" dirty="0" smtClean="0">
                <a:solidFill>
                  <a:schemeClr val="bg1"/>
                </a:solidFill>
              </a:rPr>
              <a:t>Prediction</a:t>
            </a:r>
            <a:endParaRPr lang="en-US" sz="3600" dirty="0">
              <a:latin typeface="Arial Rounded MT Bold" panose="020F0704030504030204" pitchFamily="34" charset="0"/>
            </a:endParaRPr>
          </a:p>
        </p:txBody>
      </p:sp>
      <p:pic>
        <p:nvPicPr>
          <p:cNvPr id="3" name="Picture 2"/>
          <p:cNvPicPr>
            <a:picLocks noChangeAspect="1"/>
          </p:cNvPicPr>
          <p:nvPr/>
        </p:nvPicPr>
        <p:blipFill rotWithShape="1">
          <a:blip r:embed="rId3"/>
          <a:srcRect l="16440" t="30299" r="25352" b="20516"/>
          <a:stretch/>
        </p:blipFill>
        <p:spPr>
          <a:xfrm>
            <a:off x="1432569" y="1215146"/>
            <a:ext cx="9320201" cy="442770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81884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8" name="TextBox 7"/>
          <p:cNvSpPr txBox="1"/>
          <p:nvPr/>
        </p:nvSpPr>
        <p:spPr>
          <a:xfrm>
            <a:off x="447622" y="204427"/>
            <a:ext cx="7125995" cy="646331"/>
          </a:xfrm>
          <a:prstGeom prst="rect">
            <a:avLst/>
          </a:prstGeom>
          <a:noFill/>
        </p:spPr>
        <p:txBody>
          <a:bodyPr wrap="square" rtlCol="0">
            <a:spAutoFit/>
          </a:bodyPr>
          <a:lstStyle/>
          <a:p>
            <a:r>
              <a:rPr lang="en-US" sz="3600" b="1" dirty="0" smtClean="0">
                <a:solidFill>
                  <a:schemeClr val="bg1"/>
                </a:solidFill>
              </a:rPr>
              <a:t>Prediction</a:t>
            </a:r>
            <a:endParaRPr lang="en-US" sz="3600" dirty="0">
              <a:latin typeface="Arial Rounded MT Bold" panose="020F0704030504030204" pitchFamily="34" charset="0"/>
            </a:endParaRPr>
          </a:p>
        </p:txBody>
      </p:sp>
      <p:pic>
        <p:nvPicPr>
          <p:cNvPr id="2" name="Picture 1"/>
          <p:cNvPicPr>
            <a:picLocks noChangeAspect="1"/>
          </p:cNvPicPr>
          <p:nvPr/>
        </p:nvPicPr>
        <p:blipFill rotWithShape="1">
          <a:blip r:embed="rId3"/>
          <a:srcRect l="16440" t="45517" r="40324" b="24048"/>
          <a:stretch/>
        </p:blipFill>
        <p:spPr>
          <a:xfrm>
            <a:off x="1393811" y="1569380"/>
            <a:ext cx="9397717" cy="37192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205709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grpSp>
        <p:nvGrpSpPr>
          <p:cNvPr id="4" name="Group 3"/>
          <p:cNvGrpSpPr/>
          <p:nvPr/>
        </p:nvGrpSpPr>
        <p:grpSpPr>
          <a:xfrm>
            <a:off x="2408860" y="1450776"/>
            <a:ext cx="7367619" cy="3280596"/>
            <a:chOff x="2010012" y="1575860"/>
            <a:chExt cx="7367619" cy="3280596"/>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0012" y="1575860"/>
              <a:ext cx="7367619" cy="3280596"/>
            </a:xfrm>
            <a:prstGeom prst="rect">
              <a:avLst/>
            </a:prstGeom>
          </p:spPr>
        </p:pic>
        <p:sp>
          <p:nvSpPr>
            <p:cNvPr id="9" name="TextBox 8"/>
            <p:cNvSpPr txBox="1"/>
            <p:nvPr/>
          </p:nvSpPr>
          <p:spPr>
            <a:xfrm>
              <a:off x="3348885" y="2591249"/>
              <a:ext cx="5171182" cy="769441"/>
            </a:xfrm>
            <a:prstGeom prst="rect">
              <a:avLst/>
            </a:prstGeom>
            <a:noFill/>
          </p:spPr>
          <p:txBody>
            <a:bodyPr wrap="square" rtlCol="0">
              <a:spAutoFit/>
            </a:bodyPr>
            <a:lstStyle/>
            <a:p>
              <a:pPr algn="ctr"/>
              <a:r>
                <a:rPr lang="en-US" sz="4400" b="1" dirty="0" smtClean="0">
                  <a:solidFill>
                    <a:schemeClr val="bg1"/>
                  </a:solidFill>
                </a:rPr>
                <a:t>And for more </a:t>
              </a:r>
              <a:r>
                <a:rPr lang="en-US" sz="4400" b="1" dirty="0" err="1" smtClean="0">
                  <a:solidFill>
                    <a:schemeClr val="bg1"/>
                  </a:solidFill>
                </a:rPr>
                <a:t>spaicy</a:t>
              </a:r>
              <a:endParaRPr lang="en-US" sz="4400" b="1" dirty="0" smtClean="0">
                <a:solidFill>
                  <a:schemeClr val="bg1"/>
                </a:solidFill>
              </a:endParaRPr>
            </a:p>
          </p:txBody>
        </p:sp>
      </p:gr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70685">
            <a:off x="2604733" y="263725"/>
            <a:ext cx="2286000" cy="2286000"/>
          </a:xfrm>
          <a:prstGeom prst="rect">
            <a:avLst/>
          </a:prstGeom>
        </p:spPr>
      </p:pic>
      <p:sp>
        <p:nvSpPr>
          <p:cNvPr id="7" name="TextBox 6"/>
          <p:cNvSpPr txBox="1"/>
          <p:nvPr/>
        </p:nvSpPr>
        <p:spPr>
          <a:xfrm>
            <a:off x="2675421" y="4751045"/>
            <a:ext cx="6834496" cy="954107"/>
          </a:xfrm>
          <a:prstGeom prst="rect">
            <a:avLst/>
          </a:prstGeom>
          <a:noFill/>
        </p:spPr>
        <p:txBody>
          <a:bodyPr wrap="square" rtlCol="0">
            <a:spAutoFit/>
          </a:bodyPr>
          <a:lstStyle/>
          <a:p>
            <a:pPr algn="ctr"/>
            <a:r>
              <a:rPr lang="en-US" sz="2800" dirty="0" smtClean="0">
                <a:latin typeface="Arial Rounded MT Bold" panose="020F0704030504030204" pitchFamily="34" charset="0"/>
              </a:rPr>
              <a:t>We create our own Web app using Flask </a:t>
            </a:r>
            <a:r>
              <a:rPr lang="en-US" sz="2800" dirty="0" err="1" smtClean="0">
                <a:latin typeface="Arial Rounded MT Bold" panose="020F0704030504030204" pitchFamily="34" charset="0"/>
              </a:rPr>
              <a:t>framwork</a:t>
            </a:r>
            <a:r>
              <a:rPr lang="en-US" sz="2800" dirty="0">
                <a:latin typeface="Arial Rounded MT Bold" panose="020F0704030504030204" pitchFamily="34" charset="0"/>
              </a:rPr>
              <a:t>!</a:t>
            </a:r>
          </a:p>
        </p:txBody>
      </p:sp>
    </p:spTree>
    <p:extLst>
      <p:ext uri="{BB962C8B-B14F-4D97-AF65-F5344CB8AC3E}">
        <p14:creationId xmlns:p14="http://schemas.microsoft.com/office/powerpoint/2010/main" val="21610749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pic>
        <p:nvPicPr>
          <p:cNvPr id="2" name="Picture 1"/>
          <p:cNvPicPr>
            <a:picLocks noChangeAspect="1"/>
          </p:cNvPicPr>
          <p:nvPr/>
        </p:nvPicPr>
        <p:blipFill rotWithShape="1">
          <a:blip r:embed="rId3"/>
          <a:srcRect l="28050" t="32745" r="17560" b="40353"/>
          <a:stretch/>
        </p:blipFill>
        <p:spPr>
          <a:xfrm>
            <a:off x="1604518" y="2606269"/>
            <a:ext cx="8976304" cy="2496220"/>
          </a:xfrm>
          <a:prstGeom prst="rect">
            <a:avLst/>
          </a:prstGeom>
          <a:ln>
            <a:noFill/>
          </a:ln>
          <a:effectLst>
            <a:outerShdw blurRad="190500" algn="tl" rotWithShape="0">
              <a:srgbClr val="000000">
                <a:alpha val="70000"/>
              </a:srgbClr>
            </a:outerShdw>
          </a:effectLst>
        </p:spPr>
      </p:pic>
      <p:sp>
        <p:nvSpPr>
          <p:cNvPr id="10" name="TextBox 9"/>
          <p:cNvSpPr txBox="1"/>
          <p:nvPr/>
        </p:nvSpPr>
        <p:spPr>
          <a:xfrm>
            <a:off x="447622" y="204427"/>
            <a:ext cx="7125995" cy="646331"/>
          </a:xfrm>
          <a:prstGeom prst="rect">
            <a:avLst/>
          </a:prstGeom>
          <a:noFill/>
        </p:spPr>
        <p:txBody>
          <a:bodyPr wrap="square" rtlCol="0">
            <a:spAutoFit/>
          </a:bodyPr>
          <a:lstStyle/>
          <a:p>
            <a:r>
              <a:rPr lang="en-US" sz="3600" b="1" dirty="0" smtClean="0">
                <a:solidFill>
                  <a:schemeClr val="bg1"/>
                </a:solidFill>
              </a:rPr>
              <a:t>Backend</a:t>
            </a:r>
            <a:endParaRPr lang="en-US" sz="3600" dirty="0">
              <a:latin typeface="Arial Rounded MT Bold" panose="020F0704030504030204" pitchFamily="34" charset="0"/>
            </a:endParaRPr>
          </a:p>
        </p:txBody>
      </p:sp>
      <p:sp>
        <p:nvSpPr>
          <p:cNvPr id="11" name="TextBox 10"/>
          <p:cNvSpPr txBox="1"/>
          <p:nvPr/>
        </p:nvSpPr>
        <p:spPr>
          <a:xfrm>
            <a:off x="1604518" y="1821609"/>
            <a:ext cx="7125995" cy="646331"/>
          </a:xfrm>
          <a:prstGeom prst="rect">
            <a:avLst/>
          </a:prstGeom>
          <a:noFill/>
        </p:spPr>
        <p:txBody>
          <a:bodyPr wrap="square" rtlCol="0">
            <a:spAutoFit/>
          </a:bodyPr>
          <a:lstStyle/>
          <a:p>
            <a:r>
              <a:rPr lang="en-US" sz="3600" b="1" dirty="0" smtClean="0"/>
              <a:t>Predict by movie title route</a:t>
            </a:r>
            <a:endParaRPr lang="en-US" sz="3600" dirty="0">
              <a:latin typeface="Arial Rounded MT Bold" panose="020F0704030504030204" pitchFamily="34" charset="0"/>
            </a:endParaRPr>
          </a:p>
        </p:txBody>
      </p:sp>
    </p:spTree>
    <p:extLst>
      <p:ext uri="{BB962C8B-B14F-4D97-AF65-F5344CB8AC3E}">
        <p14:creationId xmlns:p14="http://schemas.microsoft.com/office/powerpoint/2010/main" val="3501345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10" name="TextBox 9"/>
          <p:cNvSpPr txBox="1"/>
          <p:nvPr/>
        </p:nvSpPr>
        <p:spPr>
          <a:xfrm>
            <a:off x="447622" y="204427"/>
            <a:ext cx="7125995" cy="646331"/>
          </a:xfrm>
          <a:prstGeom prst="rect">
            <a:avLst/>
          </a:prstGeom>
          <a:noFill/>
        </p:spPr>
        <p:txBody>
          <a:bodyPr wrap="square" rtlCol="0">
            <a:spAutoFit/>
          </a:bodyPr>
          <a:lstStyle/>
          <a:p>
            <a:r>
              <a:rPr lang="en-US" sz="3600" b="1" dirty="0" smtClean="0">
                <a:solidFill>
                  <a:schemeClr val="bg1"/>
                </a:solidFill>
              </a:rPr>
              <a:t>Backend</a:t>
            </a:r>
            <a:endParaRPr lang="en-US" sz="3600" dirty="0">
              <a:latin typeface="Arial Rounded MT Bold" panose="020F0704030504030204" pitchFamily="34" charset="0"/>
            </a:endParaRPr>
          </a:p>
        </p:txBody>
      </p:sp>
      <p:sp>
        <p:nvSpPr>
          <p:cNvPr id="11" name="TextBox 10"/>
          <p:cNvSpPr txBox="1"/>
          <p:nvPr/>
        </p:nvSpPr>
        <p:spPr>
          <a:xfrm>
            <a:off x="1206953" y="850758"/>
            <a:ext cx="8414125" cy="646331"/>
          </a:xfrm>
          <a:prstGeom prst="rect">
            <a:avLst/>
          </a:prstGeom>
          <a:noFill/>
        </p:spPr>
        <p:txBody>
          <a:bodyPr wrap="square" rtlCol="0">
            <a:spAutoFit/>
          </a:bodyPr>
          <a:lstStyle/>
          <a:p>
            <a:r>
              <a:rPr lang="en-US" sz="3600" b="1" dirty="0" smtClean="0"/>
              <a:t>Predict by combination of features route</a:t>
            </a:r>
            <a:endParaRPr lang="en-US" sz="3600" dirty="0">
              <a:latin typeface="Arial Rounded MT Bold" panose="020F0704030504030204" pitchFamily="34" charset="0"/>
            </a:endParaRPr>
          </a:p>
        </p:txBody>
      </p:sp>
      <p:pic>
        <p:nvPicPr>
          <p:cNvPr id="3" name="Picture 2"/>
          <p:cNvPicPr>
            <a:picLocks noChangeAspect="1"/>
          </p:cNvPicPr>
          <p:nvPr/>
        </p:nvPicPr>
        <p:blipFill rotWithShape="1">
          <a:blip r:embed="rId3"/>
          <a:srcRect l="28814" t="22418" r="26727" b="12636"/>
          <a:stretch/>
        </p:blipFill>
        <p:spPr>
          <a:xfrm>
            <a:off x="3615572" y="1645601"/>
            <a:ext cx="5784575" cy="47509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518090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grpSp>
        <p:nvGrpSpPr>
          <p:cNvPr id="7" name="Group 6"/>
          <p:cNvGrpSpPr/>
          <p:nvPr/>
        </p:nvGrpSpPr>
        <p:grpSpPr>
          <a:xfrm>
            <a:off x="2408860" y="1450776"/>
            <a:ext cx="7367619" cy="3280596"/>
            <a:chOff x="2010012" y="1575860"/>
            <a:chExt cx="7367619" cy="3280596"/>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0012" y="1575860"/>
              <a:ext cx="7367619" cy="3280596"/>
            </a:xfrm>
            <a:prstGeom prst="rect">
              <a:avLst/>
            </a:prstGeom>
          </p:spPr>
        </p:pic>
        <p:sp>
          <p:nvSpPr>
            <p:cNvPr id="9" name="TextBox 8"/>
            <p:cNvSpPr txBox="1"/>
            <p:nvPr/>
          </p:nvSpPr>
          <p:spPr>
            <a:xfrm>
              <a:off x="3348885" y="2591249"/>
              <a:ext cx="5171182" cy="769441"/>
            </a:xfrm>
            <a:prstGeom prst="rect">
              <a:avLst/>
            </a:prstGeom>
            <a:noFill/>
          </p:spPr>
          <p:txBody>
            <a:bodyPr wrap="square" rtlCol="0">
              <a:spAutoFit/>
            </a:bodyPr>
            <a:lstStyle/>
            <a:p>
              <a:pPr algn="ctr"/>
              <a:r>
                <a:rPr lang="en-US" sz="4400" b="1" dirty="0" smtClean="0">
                  <a:solidFill>
                    <a:schemeClr val="bg1"/>
                  </a:solidFill>
                </a:rPr>
                <a:t>Show Time …</a:t>
              </a:r>
            </a:p>
          </p:txBody>
        </p:sp>
      </p:gr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70685">
            <a:off x="2604733" y="263725"/>
            <a:ext cx="2286000" cy="2286000"/>
          </a:xfrm>
          <a:prstGeom prst="rect">
            <a:avLst/>
          </a:prstGeom>
        </p:spPr>
      </p:pic>
    </p:spTree>
    <p:extLst>
      <p:ext uri="{BB962C8B-B14F-4D97-AF65-F5344CB8AC3E}">
        <p14:creationId xmlns:p14="http://schemas.microsoft.com/office/powerpoint/2010/main" val="34791057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pic>
        <p:nvPicPr>
          <p:cNvPr id="3" name="AP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81901" y="1143000"/>
            <a:ext cx="8115300" cy="4572000"/>
          </a:xfrm>
          <a:prstGeom prst="rect">
            <a:avLst/>
          </a:prstGeom>
        </p:spPr>
      </p:pic>
    </p:spTree>
    <p:extLst>
      <p:ext uri="{BB962C8B-B14F-4D97-AF65-F5344CB8AC3E}">
        <p14:creationId xmlns:p14="http://schemas.microsoft.com/office/powerpoint/2010/main" val="26923339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grpSp>
        <p:nvGrpSpPr>
          <p:cNvPr id="7" name="Group 6"/>
          <p:cNvGrpSpPr/>
          <p:nvPr/>
        </p:nvGrpSpPr>
        <p:grpSpPr>
          <a:xfrm>
            <a:off x="1828800" y="1450775"/>
            <a:ext cx="7947679" cy="3777207"/>
            <a:chOff x="2010012" y="1575860"/>
            <a:chExt cx="7367619" cy="3280596"/>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0012" y="1575860"/>
              <a:ext cx="7367619" cy="3280596"/>
            </a:xfrm>
            <a:prstGeom prst="rect">
              <a:avLst/>
            </a:prstGeom>
          </p:spPr>
        </p:pic>
        <p:sp>
          <p:nvSpPr>
            <p:cNvPr id="9" name="TextBox 8"/>
            <p:cNvSpPr txBox="1"/>
            <p:nvPr/>
          </p:nvSpPr>
          <p:spPr>
            <a:xfrm>
              <a:off x="3348885" y="2591249"/>
              <a:ext cx="5171182" cy="1042515"/>
            </a:xfrm>
            <a:prstGeom prst="rect">
              <a:avLst/>
            </a:prstGeom>
            <a:noFill/>
          </p:spPr>
          <p:txBody>
            <a:bodyPr wrap="square" rtlCol="0">
              <a:spAutoFit/>
            </a:bodyPr>
            <a:lstStyle/>
            <a:p>
              <a:pPr algn="ctr"/>
              <a:r>
                <a:rPr lang="en-US" sz="7200" b="1" dirty="0" smtClean="0">
                  <a:solidFill>
                    <a:schemeClr val="bg1"/>
                  </a:solidFill>
                </a:rPr>
                <a:t>Thanks…</a:t>
              </a:r>
            </a:p>
          </p:txBody>
        </p:sp>
      </p:grpSp>
    </p:spTree>
    <p:extLst>
      <p:ext uri="{BB962C8B-B14F-4D97-AF65-F5344CB8AC3E}">
        <p14:creationId xmlns:p14="http://schemas.microsoft.com/office/powerpoint/2010/main" val="4094578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8" name="TextBox 7"/>
          <p:cNvSpPr txBox="1"/>
          <p:nvPr/>
        </p:nvSpPr>
        <p:spPr>
          <a:xfrm>
            <a:off x="706039" y="421691"/>
            <a:ext cx="6056338" cy="523220"/>
          </a:xfrm>
          <a:prstGeom prst="rect">
            <a:avLst/>
          </a:prstGeom>
          <a:noFill/>
        </p:spPr>
        <p:txBody>
          <a:bodyPr wrap="none" rtlCol="0">
            <a:spAutoFit/>
          </a:bodyPr>
          <a:lstStyle/>
          <a:p>
            <a:r>
              <a:rPr lang="en-US" sz="2800" dirty="0" smtClean="0">
                <a:solidFill>
                  <a:schemeClr val="bg1"/>
                </a:solidFill>
                <a:latin typeface="Arial Rounded MT Bold" panose="020F0704030504030204" pitchFamily="34" charset="0"/>
              </a:rPr>
              <a:t>Why</a:t>
            </a:r>
            <a:r>
              <a:rPr lang="en-US" sz="2800" dirty="0" smtClean="0">
                <a:latin typeface="Arial Rounded MT Bold" panose="020F0704030504030204" pitchFamily="34" charset="0"/>
              </a:rPr>
              <a:t>   Recommendation systems ?</a:t>
            </a:r>
            <a:endParaRPr lang="en-US" sz="2800" dirty="0">
              <a:solidFill>
                <a:srgbClr val="FF0000"/>
              </a:solidFill>
              <a:latin typeface="Arial Rounded MT Bold" panose="020F0704030504030204" pitchFamily="34" charset="0"/>
            </a:endParaRPr>
          </a:p>
        </p:txBody>
      </p:sp>
      <p:pic>
        <p:nvPicPr>
          <p:cNvPr id="4" name="Picture 3"/>
          <p:cNvPicPr>
            <a:picLocks noChangeAspect="1"/>
          </p:cNvPicPr>
          <p:nvPr/>
        </p:nvPicPr>
        <p:blipFill rotWithShape="1">
          <a:blip r:embed="rId3"/>
          <a:srcRect l="11434" t="23833" r="13462" b="19824"/>
          <a:stretch/>
        </p:blipFill>
        <p:spPr>
          <a:xfrm>
            <a:off x="341194" y="2319242"/>
            <a:ext cx="7014950" cy="2958821"/>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rotWithShape="1">
          <a:blip r:embed="rId4"/>
          <a:srcRect l="12273" t="35774" r="37588" b="8255"/>
          <a:stretch/>
        </p:blipFill>
        <p:spPr>
          <a:xfrm>
            <a:off x="5199797" y="1887497"/>
            <a:ext cx="6523630" cy="4094329"/>
          </a:xfrm>
          <a:prstGeom prst="rect">
            <a:avLst/>
          </a:prstGeom>
          <a:ln>
            <a:noFill/>
          </a:ln>
          <a:effectLst>
            <a:outerShdw blurRad="190500" algn="tl" rotWithShape="0">
              <a:srgbClr val="000000">
                <a:alpha val="70000"/>
              </a:srgbClr>
            </a:outerShdw>
          </a:effectLst>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72753" y="1011323"/>
            <a:ext cx="1246495" cy="7201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045476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8" name="TextBox 7"/>
          <p:cNvSpPr txBox="1"/>
          <p:nvPr/>
        </p:nvSpPr>
        <p:spPr>
          <a:xfrm>
            <a:off x="706039" y="421691"/>
            <a:ext cx="6549165" cy="523220"/>
          </a:xfrm>
          <a:prstGeom prst="rect">
            <a:avLst/>
          </a:prstGeom>
          <a:noFill/>
        </p:spPr>
        <p:txBody>
          <a:bodyPr wrap="none" rtlCol="0">
            <a:spAutoFit/>
          </a:bodyPr>
          <a:lstStyle/>
          <a:p>
            <a:r>
              <a:rPr lang="en-US" sz="2800" dirty="0" smtClean="0">
                <a:solidFill>
                  <a:schemeClr val="bg1"/>
                </a:solidFill>
                <a:latin typeface="Arial Rounded MT Bold" panose="020F0704030504030204" pitchFamily="34" charset="0"/>
              </a:rPr>
              <a:t>What is </a:t>
            </a:r>
            <a:r>
              <a:rPr lang="en-US" sz="2800" dirty="0" smtClean="0">
                <a:latin typeface="Arial Rounded MT Bold" panose="020F0704030504030204" pitchFamily="34" charset="0"/>
              </a:rPr>
              <a:t>a Recommendation System ?</a:t>
            </a:r>
          </a:p>
        </p:txBody>
      </p:sp>
      <p:sp>
        <p:nvSpPr>
          <p:cNvPr id="2" name="TextBox 1"/>
          <p:cNvSpPr txBox="1"/>
          <p:nvPr/>
        </p:nvSpPr>
        <p:spPr>
          <a:xfrm>
            <a:off x="1351128" y="1637731"/>
            <a:ext cx="9908274" cy="1938992"/>
          </a:xfrm>
          <a:prstGeom prst="rect">
            <a:avLst/>
          </a:prstGeom>
          <a:noFill/>
        </p:spPr>
        <p:txBody>
          <a:bodyPr wrap="square" rtlCol="0">
            <a:spAutoFit/>
          </a:bodyPr>
          <a:lstStyle/>
          <a:p>
            <a:r>
              <a:rPr lang="en-US" sz="2400" dirty="0">
                <a:latin typeface="Arial Rounded MT Bold" panose="020F0704030504030204" pitchFamily="34" charset="0"/>
              </a:rPr>
              <a:t>Recommendation engines are a subclass of </a:t>
            </a:r>
            <a:r>
              <a:rPr lang="en-US" sz="2400" dirty="0">
                <a:solidFill>
                  <a:srgbClr val="FF0000"/>
                </a:solidFill>
                <a:latin typeface="Arial Rounded MT Bold" panose="020F0704030504030204" pitchFamily="34" charset="0"/>
              </a:rPr>
              <a:t>machine learning</a:t>
            </a:r>
            <a:r>
              <a:rPr lang="en-US" sz="2400" dirty="0">
                <a:latin typeface="Arial Rounded MT Bold" panose="020F0704030504030204" pitchFamily="34" charset="0"/>
              </a:rPr>
              <a:t> which generally deal with ranking or rating products / users. </a:t>
            </a:r>
            <a:r>
              <a:rPr lang="en-US" sz="2400" dirty="0" smtClean="0">
                <a:latin typeface="Arial Rounded MT Bold" panose="020F0704030504030204" pitchFamily="34" charset="0"/>
              </a:rPr>
              <a:t>The results which are generated are often recommendations for the user for things that they need / want but are unaware that they need / want it until they’ve been recommended to them.</a:t>
            </a:r>
            <a:endParaRPr lang="en-US" sz="2400" dirty="0">
              <a:latin typeface="Arial Rounded MT Bold" panose="020F0704030504030204" pitchFamily="34" charset="0"/>
            </a:endParaRPr>
          </a:p>
        </p:txBody>
      </p:sp>
      <p:sp>
        <p:nvSpPr>
          <p:cNvPr id="9" name="TextBox 8"/>
          <p:cNvSpPr txBox="1"/>
          <p:nvPr/>
        </p:nvSpPr>
        <p:spPr>
          <a:xfrm>
            <a:off x="1351128" y="3834257"/>
            <a:ext cx="9908274" cy="1938992"/>
          </a:xfrm>
          <a:prstGeom prst="rect">
            <a:avLst/>
          </a:prstGeom>
          <a:noFill/>
        </p:spPr>
        <p:txBody>
          <a:bodyPr wrap="square" rtlCol="0">
            <a:spAutoFit/>
          </a:bodyPr>
          <a:lstStyle/>
          <a:p>
            <a:r>
              <a:rPr lang="en-US" sz="2400" dirty="0" smtClean="0">
                <a:latin typeface="Arial Rounded MT Bold" panose="020F0704030504030204" pitchFamily="34" charset="0"/>
              </a:rPr>
              <a:t>There are many different ways to build recommender systems, some use algorithmic and formulaic approaches like Page Rank while others use more modelling centric approaches like </a:t>
            </a:r>
            <a:r>
              <a:rPr lang="en-US" sz="2400" dirty="0" smtClean="0">
                <a:solidFill>
                  <a:srgbClr val="FF0000"/>
                </a:solidFill>
                <a:latin typeface="Arial Rounded MT Bold" panose="020F0704030504030204" pitchFamily="34" charset="0"/>
              </a:rPr>
              <a:t>collaborative filtering</a:t>
            </a:r>
            <a:r>
              <a:rPr lang="en-US" sz="2400" dirty="0" smtClean="0">
                <a:latin typeface="Arial Rounded MT Bold" panose="020F0704030504030204" pitchFamily="34" charset="0"/>
              </a:rPr>
              <a:t>, </a:t>
            </a:r>
            <a:r>
              <a:rPr lang="en-US" sz="2400" dirty="0" smtClean="0">
                <a:solidFill>
                  <a:srgbClr val="FF0000"/>
                </a:solidFill>
                <a:latin typeface="Arial Rounded MT Bold" panose="020F0704030504030204" pitchFamily="34" charset="0"/>
              </a:rPr>
              <a:t>content based</a:t>
            </a:r>
            <a:r>
              <a:rPr lang="en-US" sz="2400" dirty="0" smtClean="0">
                <a:latin typeface="Arial Rounded MT Bold" panose="020F0704030504030204" pitchFamily="34" charset="0"/>
              </a:rPr>
              <a:t>, Hybrid recommender systems, etc.</a:t>
            </a:r>
            <a:endParaRPr lang="en-US" sz="2400" dirty="0">
              <a:latin typeface="Arial Rounded MT Bold" panose="020F0704030504030204" pitchFamily="34" charset="0"/>
            </a:endParaRPr>
          </a:p>
        </p:txBody>
      </p:sp>
    </p:spTree>
    <p:extLst>
      <p:ext uri="{BB962C8B-B14F-4D97-AF65-F5344CB8AC3E}">
        <p14:creationId xmlns:p14="http://schemas.microsoft.com/office/powerpoint/2010/main" val="2054454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8" name="TextBox 7"/>
          <p:cNvSpPr txBox="1"/>
          <p:nvPr/>
        </p:nvSpPr>
        <p:spPr>
          <a:xfrm>
            <a:off x="596857" y="421691"/>
            <a:ext cx="1543179" cy="523220"/>
          </a:xfrm>
          <a:prstGeom prst="rect">
            <a:avLst/>
          </a:prstGeom>
          <a:noFill/>
        </p:spPr>
        <p:txBody>
          <a:bodyPr wrap="none" rtlCol="0">
            <a:spAutoFit/>
          </a:bodyPr>
          <a:lstStyle/>
          <a:p>
            <a:r>
              <a:rPr lang="en-US" sz="2800" dirty="0" smtClean="0">
                <a:solidFill>
                  <a:schemeClr val="bg1"/>
                </a:solidFill>
                <a:latin typeface="Arial Rounded MT Bold" panose="020F0704030504030204" pitchFamily="34" charset="0"/>
              </a:rPr>
              <a:t>Types :-</a:t>
            </a:r>
            <a:endParaRPr lang="en-US" sz="2800" dirty="0">
              <a:latin typeface="Arial Rounded MT Bold" panose="020F0704030504030204" pitchFamily="34" charset="0"/>
            </a:endParaRPr>
          </a:p>
        </p:txBody>
      </p:sp>
      <p:sp>
        <p:nvSpPr>
          <p:cNvPr id="9" name="TextBox 8"/>
          <p:cNvSpPr txBox="1"/>
          <p:nvPr/>
        </p:nvSpPr>
        <p:spPr>
          <a:xfrm>
            <a:off x="1368446" y="1611321"/>
            <a:ext cx="5047151" cy="523220"/>
          </a:xfrm>
          <a:prstGeom prst="rect">
            <a:avLst/>
          </a:prstGeom>
          <a:noFill/>
        </p:spPr>
        <p:txBody>
          <a:bodyPr wrap="none" rtlCol="0">
            <a:spAutoFit/>
          </a:bodyPr>
          <a:lstStyle/>
          <a:p>
            <a:r>
              <a:rPr lang="en-US" sz="2800" b="1" dirty="0"/>
              <a:t>Collaborative Filtering </a:t>
            </a:r>
            <a:r>
              <a:rPr lang="en-US" sz="2800" b="1" dirty="0" smtClean="0"/>
              <a:t>Systems :-</a:t>
            </a:r>
            <a:endParaRPr lang="en-US" sz="2800" b="1" dirty="0"/>
          </a:p>
        </p:txBody>
      </p:sp>
      <p:sp>
        <p:nvSpPr>
          <p:cNvPr id="2" name="TextBox 1"/>
          <p:cNvSpPr txBox="1"/>
          <p:nvPr/>
        </p:nvSpPr>
        <p:spPr>
          <a:xfrm>
            <a:off x="1368446" y="2036692"/>
            <a:ext cx="9590706" cy="2246769"/>
          </a:xfrm>
          <a:prstGeom prst="rect">
            <a:avLst/>
          </a:prstGeom>
          <a:noFill/>
        </p:spPr>
        <p:txBody>
          <a:bodyPr wrap="square" rtlCol="0">
            <a:spAutoFit/>
          </a:bodyPr>
          <a:lstStyle/>
          <a:p>
            <a:r>
              <a:rPr lang="en-US" sz="2000" dirty="0">
                <a:latin typeface="Arial Rounded MT Bold" panose="020F0704030504030204" pitchFamily="34" charset="0"/>
              </a:rPr>
              <a:t>Collaborative filtering is the process of predicting the interests of a user by identifying preferences and information from many users. This is done by filtering data for information or patterns using techniques involving collaboration among multiple agents, data sources, etc. The underlying intuition behind collaborative filtering is that </a:t>
            </a:r>
            <a:r>
              <a:rPr lang="en-US" sz="2000" dirty="0">
                <a:solidFill>
                  <a:srgbClr val="FF0000"/>
                </a:solidFill>
                <a:latin typeface="Arial Rounded MT Bold" panose="020F0704030504030204" pitchFamily="34" charset="0"/>
              </a:rPr>
              <a:t>if users A and B have similar taste in a product, then A and B are likely to have similar taste in other products as well</a:t>
            </a:r>
            <a:r>
              <a:rPr lang="en-US" sz="2000" dirty="0">
                <a:latin typeface="Arial Rounded MT Bold" panose="020F0704030504030204" pitchFamily="34" charset="0"/>
              </a:rPr>
              <a:t>.</a:t>
            </a:r>
          </a:p>
        </p:txBody>
      </p:sp>
      <p:sp>
        <p:nvSpPr>
          <p:cNvPr id="3" name="TextBox 2"/>
          <p:cNvSpPr txBox="1"/>
          <p:nvPr/>
        </p:nvSpPr>
        <p:spPr>
          <a:xfrm>
            <a:off x="1368446" y="4397968"/>
            <a:ext cx="8649011"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Rounded MT Bold" panose="020F0704030504030204" pitchFamily="34" charset="0"/>
              </a:rPr>
              <a:t>YouTube content recommendation to users — recommending you videos based on other users who have subscribed / watched similar videos as yourself.</a:t>
            </a:r>
          </a:p>
          <a:p>
            <a:pPr marL="285750" indent="-285750">
              <a:buFont typeface="Arial" panose="020B0604020202020204" pitchFamily="34" charset="0"/>
              <a:buChar char="•"/>
            </a:pPr>
            <a:r>
              <a:rPr lang="en-US" dirty="0" err="1">
                <a:latin typeface="Arial Rounded MT Bold" panose="020F0704030504030204" pitchFamily="34" charset="0"/>
              </a:rPr>
              <a:t>CourseEra</a:t>
            </a:r>
            <a:r>
              <a:rPr lang="en-US" dirty="0">
                <a:latin typeface="Arial Rounded MT Bold" panose="020F0704030504030204" pitchFamily="34" charset="0"/>
              </a:rPr>
              <a:t> course recommendation — recommending you courses based on other individuals who have finished existing courses you’ve finished.</a:t>
            </a:r>
          </a:p>
        </p:txBody>
      </p:sp>
    </p:spTree>
    <p:extLst>
      <p:ext uri="{BB962C8B-B14F-4D97-AF65-F5344CB8AC3E}">
        <p14:creationId xmlns:p14="http://schemas.microsoft.com/office/powerpoint/2010/main" val="3816571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8" name="TextBox 7"/>
          <p:cNvSpPr txBox="1"/>
          <p:nvPr/>
        </p:nvSpPr>
        <p:spPr>
          <a:xfrm>
            <a:off x="596857" y="421691"/>
            <a:ext cx="1543179" cy="523220"/>
          </a:xfrm>
          <a:prstGeom prst="rect">
            <a:avLst/>
          </a:prstGeom>
          <a:noFill/>
        </p:spPr>
        <p:txBody>
          <a:bodyPr wrap="none" rtlCol="0">
            <a:spAutoFit/>
          </a:bodyPr>
          <a:lstStyle/>
          <a:p>
            <a:r>
              <a:rPr lang="en-US" sz="2800" dirty="0" smtClean="0">
                <a:solidFill>
                  <a:schemeClr val="bg1"/>
                </a:solidFill>
                <a:latin typeface="Arial Rounded MT Bold" panose="020F0704030504030204" pitchFamily="34" charset="0"/>
              </a:rPr>
              <a:t>Types :-</a:t>
            </a:r>
            <a:endParaRPr lang="en-US" sz="2800" dirty="0">
              <a:latin typeface="Arial Rounded MT Bold" panose="020F0704030504030204" pitchFamily="34" charset="0"/>
            </a:endParaRPr>
          </a:p>
        </p:txBody>
      </p:sp>
      <p:sp>
        <p:nvSpPr>
          <p:cNvPr id="9" name="TextBox 8"/>
          <p:cNvSpPr txBox="1"/>
          <p:nvPr/>
        </p:nvSpPr>
        <p:spPr>
          <a:xfrm>
            <a:off x="1368446" y="1611321"/>
            <a:ext cx="3931333" cy="523220"/>
          </a:xfrm>
          <a:prstGeom prst="rect">
            <a:avLst/>
          </a:prstGeom>
          <a:noFill/>
        </p:spPr>
        <p:txBody>
          <a:bodyPr wrap="none" rtlCol="0">
            <a:spAutoFit/>
          </a:bodyPr>
          <a:lstStyle/>
          <a:p>
            <a:r>
              <a:rPr lang="en-US" sz="2800" b="1" dirty="0"/>
              <a:t>Content Based </a:t>
            </a:r>
            <a:r>
              <a:rPr lang="en-US" sz="2800" b="1" dirty="0" smtClean="0"/>
              <a:t>Systems :-</a:t>
            </a:r>
            <a:endParaRPr lang="en-US" sz="2800" b="1" dirty="0"/>
          </a:p>
        </p:txBody>
      </p:sp>
      <p:sp>
        <p:nvSpPr>
          <p:cNvPr id="2" name="TextBox 1"/>
          <p:cNvSpPr txBox="1"/>
          <p:nvPr/>
        </p:nvSpPr>
        <p:spPr>
          <a:xfrm>
            <a:off x="1368446" y="2251627"/>
            <a:ext cx="9590706" cy="2246769"/>
          </a:xfrm>
          <a:prstGeom prst="rect">
            <a:avLst/>
          </a:prstGeom>
          <a:noFill/>
        </p:spPr>
        <p:txBody>
          <a:bodyPr wrap="square" rtlCol="0">
            <a:spAutoFit/>
          </a:bodyPr>
          <a:lstStyle/>
          <a:p>
            <a:r>
              <a:rPr lang="en-US" sz="2000" dirty="0" smtClean="0">
                <a:latin typeface="Arial Rounded MT Bold" panose="020F0704030504030204" pitchFamily="34" charset="0"/>
              </a:rPr>
              <a:t>Content based systems generate recommendations based on the users preferences and profile. They try to match users to items which they’ve liked previously. The level of similarity between items is generally established based on attributes of items liked by the user. Unlike most collaborative filtering models which leverage ratings between target user and other users, </a:t>
            </a:r>
            <a:r>
              <a:rPr lang="en-US" sz="2000" dirty="0" smtClean="0">
                <a:solidFill>
                  <a:srgbClr val="FF0000"/>
                </a:solidFill>
                <a:latin typeface="Arial Rounded MT Bold" panose="020F0704030504030204" pitchFamily="34" charset="0"/>
              </a:rPr>
              <a:t>content based models focus on the ratings provided by the target user themselves</a:t>
            </a:r>
            <a:r>
              <a:rPr lang="en-US" sz="2000" dirty="0" smtClean="0">
                <a:latin typeface="Arial Rounded MT Bold" panose="020F0704030504030204" pitchFamily="34" charset="0"/>
              </a:rPr>
              <a:t>.</a:t>
            </a:r>
            <a:endParaRPr lang="en-US" sz="2000" dirty="0">
              <a:latin typeface="Arial Rounded MT Bold" panose="020F0704030504030204" pitchFamily="34" charset="0"/>
            </a:endParaRPr>
          </a:p>
        </p:txBody>
      </p:sp>
      <p:sp>
        <p:nvSpPr>
          <p:cNvPr id="3" name="TextBox 2"/>
          <p:cNvSpPr txBox="1"/>
          <p:nvPr/>
        </p:nvSpPr>
        <p:spPr>
          <a:xfrm>
            <a:off x="1368446" y="4638657"/>
            <a:ext cx="8649011"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latin typeface="Arial Rounded MT Bold" panose="020F0704030504030204" pitchFamily="34" charset="0"/>
              </a:rPr>
              <a:t>Amazon product feed (you’re being recommended products similar to what you’ve previously purchased)</a:t>
            </a:r>
            <a:br>
              <a:rPr lang="en-US" dirty="0" smtClean="0">
                <a:latin typeface="Arial Rounded MT Bold" panose="020F0704030504030204" pitchFamily="34" charset="0"/>
              </a:rPr>
            </a:br>
            <a:endParaRPr lang="en-US" dirty="0" smtClean="0">
              <a:latin typeface="Arial Rounded MT Bold" panose="020F0704030504030204" pitchFamily="34" charset="0"/>
            </a:endParaRPr>
          </a:p>
          <a:p>
            <a:pPr marL="285750" indent="-285750">
              <a:buFont typeface="Arial" panose="020B0604020202020204" pitchFamily="34" charset="0"/>
              <a:buChar char="•"/>
            </a:pPr>
            <a:r>
              <a:rPr lang="en-US" dirty="0" smtClean="0">
                <a:latin typeface="Arial Rounded MT Bold" panose="020F0704030504030204" pitchFamily="34" charset="0"/>
              </a:rPr>
              <a:t>Spotify music recommendations</a:t>
            </a:r>
            <a:endParaRPr lang="en-US" dirty="0">
              <a:latin typeface="Arial Rounded MT Bold" panose="020F0704030504030204" pitchFamily="34" charset="0"/>
            </a:endParaRPr>
          </a:p>
        </p:txBody>
      </p:sp>
    </p:spTree>
    <p:extLst>
      <p:ext uri="{BB962C8B-B14F-4D97-AF65-F5344CB8AC3E}">
        <p14:creationId xmlns:p14="http://schemas.microsoft.com/office/powerpoint/2010/main" val="3983833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9" name="TextBox 8"/>
          <p:cNvSpPr txBox="1"/>
          <p:nvPr/>
        </p:nvSpPr>
        <p:spPr>
          <a:xfrm>
            <a:off x="3122256" y="1905592"/>
            <a:ext cx="5695168" cy="2308324"/>
          </a:xfrm>
          <a:prstGeom prst="rect">
            <a:avLst/>
          </a:prstGeom>
          <a:noFill/>
        </p:spPr>
        <p:txBody>
          <a:bodyPr wrap="square" rtlCol="0">
            <a:spAutoFit/>
          </a:bodyPr>
          <a:lstStyle/>
          <a:p>
            <a:pPr algn="ctr"/>
            <a:r>
              <a:rPr lang="en-US" sz="4800" b="1" dirty="0" smtClean="0"/>
              <a:t>And this is what we are interested in today</a:t>
            </a:r>
            <a:endParaRPr lang="en-US" sz="4800" b="1" dirty="0"/>
          </a:p>
        </p:txBody>
      </p:sp>
      <p:sp>
        <p:nvSpPr>
          <p:cNvPr id="10" name="TextBox 9"/>
          <p:cNvSpPr txBox="1"/>
          <p:nvPr/>
        </p:nvSpPr>
        <p:spPr>
          <a:xfrm>
            <a:off x="2795195" y="4470319"/>
            <a:ext cx="6349290" cy="830997"/>
          </a:xfrm>
          <a:prstGeom prst="rect">
            <a:avLst/>
          </a:prstGeom>
          <a:noFill/>
        </p:spPr>
        <p:txBody>
          <a:bodyPr wrap="square" rtlCol="0">
            <a:spAutoFit/>
          </a:bodyPr>
          <a:lstStyle/>
          <a:p>
            <a:pPr algn="ctr"/>
            <a:r>
              <a:rPr lang="en-US" sz="4800" b="1" dirty="0" smtClean="0">
                <a:solidFill>
                  <a:srgbClr val="FF0000"/>
                </a:solidFill>
              </a:rPr>
              <a:t>Content-Based Systems</a:t>
            </a:r>
            <a:endParaRPr lang="en-US" sz="4800" b="1" dirty="0">
              <a:solidFill>
                <a:srgbClr val="FF0000"/>
              </a:solidFill>
            </a:endParaRPr>
          </a:p>
        </p:txBody>
      </p:sp>
    </p:spTree>
    <p:extLst>
      <p:ext uri="{BB962C8B-B14F-4D97-AF65-F5344CB8AC3E}">
        <p14:creationId xmlns:p14="http://schemas.microsoft.com/office/powerpoint/2010/main" val="4105747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 y="0"/>
            <a:ext cx="12198660" cy="6858000"/>
          </a:xfrm>
          <a:prstGeom prst="rect">
            <a:avLst/>
          </a:prstGeom>
        </p:spPr>
      </p:pic>
      <p:sp>
        <p:nvSpPr>
          <p:cNvPr id="6" name="TextBox 5"/>
          <p:cNvSpPr txBox="1"/>
          <p:nvPr/>
        </p:nvSpPr>
        <p:spPr>
          <a:xfrm>
            <a:off x="706039" y="6119507"/>
            <a:ext cx="2551724" cy="276999"/>
          </a:xfrm>
          <a:prstGeom prst="rect">
            <a:avLst/>
          </a:prstGeom>
          <a:noFill/>
        </p:spPr>
        <p:txBody>
          <a:bodyPr wrap="none" rtlCol="0">
            <a:spAutoFit/>
          </a:bodyPr>
          <a:lstStyle/>
          <a:p>
            <a:r>
              <a:rPr lang="en-US" sz="1200" dirty="0" smtClean="0">
                <a:latin typeface="Arial Rounded MT Bold" panose="020F0704030504030204" pitchFamily="34" charset="0"/>
              </a:rPr>
              <a:t>Movie Recommendation </a:t>
            </a:r>
            <a:r>
              <a:rPr lang="en-US" sz="1200" dirty="0" smtClean="0">
                <a:solidFill>
                  <a:srgbClr val="FF0000"/>
                </a:solidFill>
                <a:latin typeface="Arial Rounded MT Bold" panose="020F0704030504030204" pitchFamily="34" charset="0"/>
              </a:rPr>
              <a:t>System</a:t>
            </a:r>
            <a:endParaRPr lang="en-US" sz="1200" dirty="0">
              <a:solidFill>
                <a:srgbClr val="FF0000"/>
              </a:solidFill>
              <a:latin typeface="Arial Rounded MT Bold" panose="020F0704030504030204" pitchFamily="34" charset="0"/>
            </a:endParaRPr>
          </a:p>
        </p:txBody>
      </p:sp>
      <p:sp>
        <p:nvSpPr>
          <p:cNvPr id="9" name="TextBox 8"/>
          <p:cNvSpPr txBox="1"/>
          <p:nvPr/>
        </p:nvSpPr>
        <p:spPr>
          <a:xfrm>
            <a:off x="706039" y="304592"/>
            <a:ext cx="8765507" cy="646331"/>
          </a:xfrm>
          <a:prstGeom prst="rect">
            <a:avLst/>
          </a:prstGeom>
          <a:noFill/>
        </p:spPr>
        <p:txBody>
          <a:bodyPr wrap="square" rtlCol="0">
            <a:spAutoFit/>
          </a:bodyPr>
          <a:lstStyle/>
          <a:p>
            <a:r>
              <a:rPr lang="en-US" sz="3600" b="1" dirty="0" smtClean="0">
                <a:solidFill>
                  <a:schemeClr val="bg1"/>
                </a:solidFill>
              </a:rPr>
              <a:t>Why</a:t>
            </a:r>
            <a:r>
              <a:rPr lang="en-US" sz="3600" b="1" dirty="0" smtClean="0"/>
              <a:t> </a:t>
            </a:r>
            <a:r>
              <a:rPr lang="en-US" sz="3600" b="1" dirty="0" smtClean="0">
                <a:solidFill>
                  <a:schemeClr val="bg1"/>
                </a:solidFill>
              </a:rPr>
              <a:t>Con</a:t>
            </a:r>
            <a:r>
              <a:rPr lang="en-US" sz="3600" b="1" dirty="0" smtClean="0"/>
              <a:t>tent-Based Systems ?</a:t>
            </a:r>
          </a:p>
        </p:txBody>
      </p:sp>
      <p:sp>
        <p:nvSpPr>
          <p:cNvPr id="10" name="TextBox 9"/>
          <p:cNvSpPr txBox="1"/>
          <p:nvPr/>
        </p:nvSpPr>
        <p:spPr>
          <a:xfrm>
            <a:off x="2795195" y="4470319"/>
            <a:ext cx="6349290" cy="830997"/>
          </a:xfrm>
          <a:prstGeom prst="rect">
            <a:avLst/>
          </a:prstGeom>
          <a:noFill/>
        </p:spPr>
        <p:txBody>
          <a:bodyPr wrap="square" rtlCol="0">
            <a:spAutoFit/>
          </a:bodyPr>
          <a:lstStyle/>
          <a:p>
            <a:pPr algn="ctr"/>
            <a:endParaRPr lang="en-US" sz="4800" b="1" dirty="0">
              <a:solidFill>
                <a:srgbClr val="FF0000"/>
              </a:solidFill>
            </a:endParaRPr>
          </a:p>
        </p:txBody>
      </p:sp>
      <p:sp>
        <p:nvSpPr>
          <p:cNvPr id="2" name="TextBox 1"/>
          <p:cNvSpPr txBox="1"/>
          <p:nvPr/>
        </p:nvSpPr>
        <p:spPr>
          <a:xfrm>
            <a:off x="1732210" y="1410526"/>
            <a:ext cx="8720920"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rial Rounded MT Bold" panose="020F0704030504030204" pitchFamily="34" charset="0"/>
              </a:rPr>
              <a:t>The model doesn't need any data about other users, since the recommendations are specific to this user. This makes it easier to scale to a large number of users</a:t>
            </a:r>
            <a:r>
              <a:rPr lang="en-US" sz="2000" dirty="0" smtClean="0">
                <a:latin typeface="Arial Rounded MT Bold" panose="020F0704030504030204" pitchFamily="34" charset="0"/>
              </a:rPr>
              <a:t>.</a:t>
            </a:r>
          </a:p>
          <a:p>
            <a:pPr marL="285750" indent="-285750">
              <a:buFont typeface="Arial" panose="020B0604020202020204" pitchFamily="34" charset="0"/>
              <a:buChar char="•"/>
            </a:pPr>
            <a:endParaRPr lang="en-US" sz="2000" dirty="0">
              <a:latin typeface="Arial Rounded MT Bold" panose="020F0704030504030204" pitchFamily="34" charset="0"/>
            </a:endParaRPr>
          </a:p>
          <a:p>
            <a:pPr marL="285750" indent="-285750">
              <a:buFont typeface="Arial" panose="020B0604020202020204" pitchFamily="34" charset="0"/>
              <a:buChar char="•"/>
            </a:pPr>
            <a:r>
              <a:rPr lang="en-US" sz="2000" dirty="0">
                <a:latin typeface="Arial Rounded MT Bold" panose="020F0704030504030204" pitchFamily="34" charset="0"/>
              </a:rPr>
              <a:t>The model can capture the specific interests of a user, and can recommend niche items that very few other users are interested in</a:t>
            </a:r>
            <a:r>
              <a:rPr lang="en-US" sz="2000" dirty="0" smtClean="0">
                <a:latin typeface="Arial Rounded MT Bold" panose="020F0704030504030204" pitchFamily="34" charset="0"/>
              </a:rPr>
              <a:t>.</a:t>
            </a:r>
          </a:p>
          <a:p>
            <a:pPr marL="285750" indent="-285750">
              <a:buFont typeface="Arial" panose="020B0604020202020204" pitchFamily="34" charset="0"/>
              <a:buChar char="•"/>
            </a:pPr>
            <a:endParaRPr lang="en-US" sz="2000" dirty="0" smtClean="0">
              <a:latin typeface="Arial Rounded MT Bold" panose="020F0704030504030204" pitchFamily="34" charset="0"/>
            </a:endParaRPr>
          </a:p>
          <a:p>
            <a:pPr marL="285750" indent="-285750">
              <a:buFont typeface="Arial" panose="020B0604020202020204" pitchFamily="34" charset="0"/>
              <a:buChar char="•"/>
            </a:pPr>
            <a:r>
              <a:rPr lang="en-US" sz="2000" dirty="0">
                <a:latin typeface="Arial Rounded MT Bold" panose="020F0704030504030204" pitchFamily="34" charset="0"/>
              </a:rPr>
              <a:t>You avoid the </a:t>
            </a:r>
            <a:r>
              <a:rPr lang="en-US" sz="2000" dirty="0" smtClean="0">
                <a:latin typeface="Arial Rounded MT Bold" panose="020F0704030504030204" pitchFamily="34" charset="0"/>
              </a:rPr>
              <a:t>‘‘cold start’’ </a:t>
            </a:r>
            <a:r>
              <a:rPr lang="en-US" sz="2000" dirty="0">
                <a:latin typeface="Arial Rounded MT Bold" panose="020F0704030504030204" pitchFamily="34" charset="0"/>
              </a:rPr>
              <a:t>problem. Collaborative filtering creates a potential cold start scenario when a new website or community has few new users and lacks user connections.</a:t>
            </a:r>
          </a:p>
          <a:p>
            <a:endParaRPr lang="en-US" sz="2000" dirty="0" smtClean="0">
              <a:latin typeface="Arial Rounded MT Bold" panose="020F0704030504030204" pitchFamily="34" charset="0"/>
            </a:endParaRPr>
          </a:p>
          <a:p>
            <a:pPr marL="342900" indent="-342900">
              <a:buFont typeface="Arial" panose="020B0604020202020204" pitchFamily="34" charset="0"/>
              <a:buChar char="•"/>
            </a:pPr>
            <a:r>
              <a:rPr lang="en-US" sz="2000" dirty="0" smtClean="0">
                <a:latin typeface="Arial Rounded MT Bold" panose="020F0704030504030204" pitchFamily="34" charset="0"/>
              </a:rPr>
              <a:t>Recommendations are highly relevant to the user</a:t>
            </a:r>
            <a:r>
              <a:rPr lang="en-US" sz="2000" dirty="0">
                <a:latin typeface="Arial Rounded MT Bold" panose="020F0704030504030204" pitchFamily="34" charset="0"/>
              </a:rPr>
              <a:t> </a:t>
            </a:r>
            <a:r>
              <a:rPr lang="en-US" sz="2000" dirty="0" smtClean="0">
                <a:latin typeface="Arial Rounded MT Bold" panose="020F0704030504030204" pitchFamily="34" charset="0"/>
              </a:rPr>
              <a:t>bolstering </a:t>
            </a:r>
            <a:r>
              <a:rPr lang="en-US" sz="2000" dirty="0">
                <a:latin typeface="Arial Rounded MT Bold" panose="020F0704030504030204" pitchFamily="34" charset="0"/>
              </a:rPr>
              <a:t>their trust level in offered recommendations. Comparatively, with collaborative filtering, instances are more likely to occur where users don’t understand why they see specific recommendations.</a:t>
            </a:r>
          </a:p>
        </p:txBody>
      </p:sp>
    </p:spTree>
    <p:extLst>
      <p:ext uri="{BB962C8B-B14F-4D97-AF65-F5344CB8AC3E}">
        <p14:creationId xmlns:p14="http://schemas.microsoft.com/office/powerpoint/2010/main" val="2845408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TotalTime>
  <Words>833</Words>
  <Application>Microsoft Office PowerPoint</Application>
  <PresentationFormat>Widescreen</PresentationFormat>
  <Paragraphs>115</Paragraphs>
  <Slides>37</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Arial Rounded MT Bold</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Abdelhady Mohamed</dc:creator>
  <cp:lastModifiedBy>Abdelhady Mohamed</cp:lastModifiedBy>
  <cp:revision>22</cp:revision>
  <dcterms:created xsi:type="dcterms:W3CDTF">2022-12-18T22:38:06Z</dcterms:created>
  <dcterms:modified xsi:type="dcterms:W3CDTF">2022-12-19T11:06:45Z</dcterms:modified>
</cp:coreProperties>
</file>